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98" r:id="rId3"/>
    <p:sldId id="325" r:id="rId4"/>
    <p:sldId id="302" r:id="rId5"/>
    <p:sldId id="323" r:id="rId6"/>
    <p:sldId id="303" r:id="rId7"/>
    <p:sldId id="304" r:id="rId8"/>
    <p:sldId id="324" r:id="rId9"/>
    <p:sldId id="301" r:id="rId10"/>
    <p:sldId id="322" r:id="rId11"/>
    <p:sldId id="317" r:id="rId12"/>
    <p:sldId id="29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93" autoAdjust="0"/>
    <p:restoredTop sz="94618" autoAdjust="0"/>
  </p:normalViewPr>
  <p:slideViewPr>
    <p:cSldViewPr snapToGrid="0">
      <p:cViewPr varScale="1">
        <p:scale>
          <a:sx n="45" d="100"/>
          <a:sy n="45" d="100"/>
        </p:scale>
        <p:origin x="965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A49D9A-E9AE-4022-BCC8-8E7ECD76AEA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F97BD6F-EFD8-4C03-99B3-A925528037B2}">
      <dgm:prSet/>
      <dgm:spPr/>
      <dgm:t>
        <a:bodyPr/>
        <a:lstStyle/>
        <a:p>
          <a:r>
            <a:rPr lang="zh-TW"/>
            <a:t>病毒不斷變異，隨著新版本病毒（變異病毒）出現，人們有可能再次感染。</a:t>
          </a:r>
        </a:p>
      </dgm:t>
    </dgm:pt>
    <dgm:pt modelId="{26761994-F78F-48DA-A397-E4C3BA954C41}" type="parTrans" cxnId="{7CE82D8B-C5CB-4D6E-88F4-9F468F960516}">
      <dgm:prSet/>
      <dgm:spPr/>
      <dgm:t>
        <a:bodyPr/>
        <a:lstStyle/>
        <a:p>
          <a:endParaRPr lang="en-US"/>
        </a:p>
      </dgm:t>
    </dgm:pt>
    <dgm:pt modelId="{66278650-E6E4-4EA0-824E-290F136D5BCB}" type="sibTrans" cxnId="{7CE82D8B-C5CB-4D6E-88F4-9F468F960516}">
      <dgm:prSet/>
      <dgm:spPr/>
      <dgm:t>
        <a:bodyPr/>
        <a:lstStyle/>
        <a:p>
          <a:endParaRPr lang="en-US"/>
        </a:p>
      </dgm:t>
    </dgm:pt>
    <dgm:pt modelId="{243ED149-7AD1-4C16-9A1B-DA48E02FB8CF}">
      <dgm:prSet/>
      <dgm:spPr/>
      <dgm:t>
        <a:bodyPr/>
        <a:lstStyle/>
        <a:p>
          <a:r>
            <a:rPr lang="zh-TW"/>
            <a:t>XBB.1.5：72.5% 的病例    </a:t>
          </a:r>
        </a:p>
      </dgm:t>
    </dgm:pt>
    <dgm:pt modelId="{88C87AA6-4FD1-41D2-B5C3-043746DE9541}" type="parTrans" cxnId="{C6904513-E53B-470B-95D6-5CF2F8C270D8}">
      <dgm:prSet/>
      <dgm:spPr/>
      <dgm:t>
        <a:bodyPr/>
        <a:lstStyle/>
        <a:p>
          <a:endParaRPr lang="en-US"/>
        </a:p>
      </dgm:t>
    </dgm:pt>
    <dgm:pt modelId="{D2234C79-AA58-465C-93BF-B2670CD760DD}" type="sibTrans" cxnId="{C6904513-E53B-470B-95D6-5CF2F8C270D8}">
      <dgm:prSet/>
      <dgm:spPr/>
      <dgm:t>
        <a:bodyPr/>
        <a:lstStyle/>
        <a:p>
          <a:endParaRPr lang="en-US"/>
        </a:p>
      </dgm:t>
    </dgm:pt>
    <dgm:pt modelId="{93396EB0-5B01-43DB-B33F-3CAE333A6B76}">
      <dgm:prSet/>
      <dgm:spPr/>
      <dgm:t>
        <a:bodyPr/>
        <a:lstStyle/>
        <a:p>
          <a:r>
            <a:rPr lang="zh-TW"/>
            <a:t>BQ.1.1：14.6% 的病例  </a:t>
          </a:r>
        </a:p>
      </dgm:t>
    </dgm:pt>
    <dgm:pt modelId="{996B4C34-D877-412F-B701-EF212927F3A8}" type="parTrans" cxnId="{523A42DF-9745-4F57-9698-C347FFC6912D}">
      <dgm:prSet/>
      <dgm:spPr/>
      <dgm:t>
        <a:bodyPr/>
        <a:lstStyle/>
        <a:p>
          <a:endParaRPr lang="en-US"/>
        </a:p>
      </dgm:t>
    </dgm:pt>
    <dgm:pt modelId="{62EA5BB6-98BE-4E25-A03E-4A17ACA1616C}" type="sibTrans" cxnId="{523A42DF-9745-4F57-9698-C347FFC6912D}">
      <dgm:prSet/>
      <dgm:spPr/>
      <dgm:t>
        <a:bodyPr/>
        <a:lstStyle/>
        <a:p>
          <a:endParaRPr lang="en-US"/>
        </a:p>
      </dgm:t>
    </dgm:pt>
    <dgm:pt modelId="{A06D9377-3F06-4377-B402-A6BAF5E9D59D}">
      <dgm:prSet/>
      <dgm:spPr/>
      <dgm:t>
        <a:bodyPr/>
        <a:lstStyle/>
        <a:p>
          <a:r>
            <a:rPr lang="zh-TW"/>
            <a:t>BQ.1：6.6% 的病例      </a:t>
          </a:r>
        </a:p>
      </dgm:t>
    </dgm:pt>
    <dgm:pt modelId="{3C76D171-695A-41B9-9098-AD74769BBD67}" type="parTrans" cxnId="{989219B4-435B-4E2F-99AF-7EDD9F1259A7}">
      <dgm:prSet/>
      <dgm:spPr/>
      <dgm:t>
        <a:bodyPr/>
        <a:lstStyle/>
        <a:p>
          <a:endParaRPr lang="en-US"/>
        </a:p>
      </dgm:t>
    </dgm:pt>
    <dgm:pt modelId="{FD1D5058-3168-47E7-98C0-5BEDDF57BE34}" type="sibTrans" cxnId="{989219B4-435B-4E2F-99AF-7EDD9F1259A7}">
      <dgm:prSet/>
      <dgm:spPr/>
      <dgm:t>
        <a:bodyPr/>
        <a:lstStyle/>
        <a:p>
          <a:endParaRPr lang="en-US"/>
        </a:p>
      </dgm:t>
    </dgm:pt>
    <dgm:pt modelId="{79E4672D-F934-4417-ACB8-A516A4FDC475}">
      <dgm:prSet/>
      <dgm:spPr/>
      <dgm:t>
        <a:bodyPr/>
        <a:lstStyle/>
        <a:p>
          <a:r>
            <a:rPr lang="zh-TW"/>
            <a:t>XBB：2.8% 的病例</a:t>
          </a:r>
        </a:p>
      </dgm:t>
    </dgm:pt>
    <dgm:pt modelId="{A5738E6A-3950-42A4-8785-7446038CC6C4}" type="parTrans" cxnId="{1824DC79-74D0-44B8-BE58-BADEA7A8FC47}">
      <dgm:prSet/>
      <dgm:spPr/>
      <dgm:t>
        <a:bodyPr/>
        <a:lstStyle/>
        <a:p>
          <a:endParaRPr lang="en-US"/>
        </a:p>
      </dgm:t>
    </dgm:pt>
    <dgm:pt modelId="{FBF4FC2C-CCA5-4643-8E31-57295DD5A612}" type="sibTrans" cxnId="{1824DC79-74D0-44B8-BE58-BADEA7A8FC47}">
      <dgm:prSet/>
      <dgm:spPr/>
      <dgm:t>
        <a:bodyPr/>
        <a:lstStyle/>
        <a:p>
          <a:endParaRPr lang="en-US"/>
        </a:p>
      </dgm:t>
    </dgm:pt>
    <dgm:pt modelId="{5D753D72-8118-4AA4-86C3-A77932B9493D}">
      <dgm:prSet/>
      <dgm:spPr/>
      <dgm:t>
        <a:bodyPr/>
        <a:lstStyle/>
        <a:p>
          <a:r>
            <a:rPr lang="zh-TW"/>
            <a:t>CH1.1：1.4% 的病例</a:t>
          </a:r>
        </a:p>
      </dgm:t>
    </dgm:pt>
    <dgm:pt modelId="{5C39F059-00D3-439E-BA1F-BF16607F759D}" type="parTrans" cxnId="{A064E040-EC9A-4C36-8409-6B799885D265}">
      <dgm:prSet/>
      <dgm:spPr/>
      <dgm:t>
        <a:bodyPr/>
        <a:lstStyle/>
        <a:p>
          <a:endParaRPr lang="en-US"/>
        </a:p>
      </dgm:t>
    </dgm:pt>
    <dgm:pt modelId="{AB7E6D89-8C95-419E-BFEB-F51433D6BB5E}" type="sibTrans" cxnId="{A064E040-EC9A-4C36-8409-6B799885D265}">
      <dgm:prSet/>
      <dgm:spPr/>
      <dgm:t>
        <a:bodyPr/>
        <a:lstStyle/>
        <a:p>
          <a:endParaRPr lang="en-US"/>
        </a:p>
      </dgm:t>
    </dgm:pt>
    <dgm:pt modelId="{EE41D8F4-4512-4334-B9EE-0410CDD4C551}">
      <dgm:prSet/>
      <dgm:spPr/>
      <dgm:t>
        <a:bodyPr/>
        <a:lstStyle/>
        <a:p>
          <a:r>
            <a:rPr lang="zh-TW"/>
            <a:t>BN.1：0.8% 的病例 </a:t>
          </a:r>
        </a:p>
      </dgm:t>
    </dgm:pt>
    <dgm:pt modelId="{52B9D53B-D395-4677-A302-2B9E03DC8036}" type="parTrans" cxnId="{AD88B57C-FE97-4A25-ADF4-D2A853B2803C}">
      <dgm:prSet/>
      <dgm:spPr/>
      <dgm:t>
        <a:bodyPr/>
        <a:lstStyle/>
        <a:p>
          <a:endParaRPr lang="en-US"/>
        </a:p>
      </dgm:t>
    </dgm:pt>
    <dgm:pt modelId="{F4583430-6793-4444-B655-569C217F22D5}" type="sibTrans" cxnId="{AD88B57C-FE97-4A25-ADF4-D2A853B2803C}">
      <dgm:prSet/>
      <dgm:spPr/>
      <dgm:t>
        <a:bodyPr/>
        <a:lstStyle/>
        <a:p>
          <a:endParaRPr lang="en-US"/>
        </a:p>
      </dgm:t>
    </dgm:pt>
    <dgm:pt modelId="{A97D27FE-16A4-4047-A419-75E3F8080344}">
      <dgm:prSet/>
      <dgm:spPr/>
      <dgm:t>
        <a:bodyPr/>
        <a:lstStyle/>
        <a:p>
          <a:r>
            <a:rPr lang="zh-TW"/>
            <a:t>BA.5：0.5% 的病例     </a:t>
          </a:r>
        </a:p>
      </dgm:t>
    </dgm:pt>
    <dgm:pt modelId="{AF5AA117-A1EF-4545-9E14-37FEDD9850A8}" type="parTrans" cxnId="{CD3C2966-6517-4D6C-A2E5-3B88B98F2EF6}">
      <dgm:prSet/>
      <dgm:spPr/>
      <dgm:t>
        <a:bodyPr/>
        <a:lstStyle/>
        <a:p>
          <a:endParaRPr lang="en-US"/>
        </a:p>
      </dgm:t>
    </dgm:pt>
    <dgm:pt modelId="{C26A58E9-369D-4D9B-A21E-CD0D5D754329}" type="sibTrans" cxnId="{CD3C2966-6517-4D6C-A2E5-3B88B98F2EF6}">
      <dgm:prSet/>
      <dgm:spPr/>
      <dgm:t>
        <a:bodyPr/>
        <a:lstStyle/>
        <a:p>
          <a:endParaRPr lang="en-US"/>
        </a:p>
      </dgm:t>
    </dgm:pt>
    <dgm:pt modelId="{A5A1A833-F5B0-4978-B4C6-0965DA12BB4B}">
      <dgm:prSet/>
      <dgm:spPr/>
      <dgm:t>
        <a:bodyPr/>
        <a:lstStyle/>
        <a:p>
          <a:r>
            <a:rPr lang="zh-TW"/>
            <a:t>BF.7：0.4% 的病例  </a:t>
          </a:r>
        </a:p>
      </dgm:t>
    </dgm:pt>
    <dgm:pt modelId="{44756ABF-8648-458C-ACD8-1A1831CAE64A}" type="parTrans" cxnId="{BEEE091C-096F-4A1C-8BD3-24A6A12947D8}">
      <dgm:prSet/>
      <dgm:spPr/>
      <dgm:t>
        <a:bodyPr/>
        <a:lstStyle/>
        <a:p>
          <a:endParaRPr lang="en-US"/>
        </a:p>
      </dgm:t>
    </dgm:pt>
    <dgm:pt modelId="{5C39E83C-3B1B-415A-A522-5815BE33FD3E}" type="sibTrans" cxnId="{BEEE091C-096F-4A1C-8BD3-24A6A12947D8}">
      <dgm:prSet/>
      <dgm:spPr/>
      <dgm:t>
        <a:bodyPr/>
        <a:lstStyle/>
        <a:p>
          <a:endParaRPr lang="en-US"/>
        </a:p>
      </dgm:t>
    </dgm:pt>
    <dgm:pt modelId="{4F211FEB-A3BC-4790-A3F9-149FF10E3177}">
      <dgm:prSet/>
      <dgm:spPr/>
      <dgm:t>
        <a:bodyPr/>
        <a:lstStyle/>
        <a:p>
          <a:r>
            <a:rPr lang="zh-TW"/>
            <a:t>BA.5.2.6：0.2% 的病例   </a:t>
          </a:r>
        </a:p>
      </dgm:t>
    </dgm:pt>
    <dgm:pt modelId="{0F7DC93D-6010-4A3E-A19C-C9A93D285A23}" type="parTrans" cxnId="{D16AB36B-74AE-41AF-BD36-A74A509A0586}">
      <dgm:prSet/>
      <dgm:spPr/>
      <dgm:t>
        <a:bodyPr/>
        <a:lstStyle/>
        <a:p>
          <a:endParaRPr lang="en-US"/>
        </a:p>
      </dgm:t>
    </dgm:pt>
    <dgm:pt modelId="{199A8E88-C952-43EB-A73C-8583294BA3C2}" type="sibTrans" cxnId="{D16AB36B-74AE-41AF-BD36-A74A509A0586}">
      <dgm:prSet/>
      <dgm:spPr/>
      <dgm:t>
        <a:bodyPr/>
        <a:lstStyle/>
        <a:p>
          <a:endParaRPr lang="en-US"/>
        </a:p>
      </dgm:t>
    </dgm:pt>
    <dgm:pt modelId="{8E922E4A-E5B1-42AA-A2DF-4ACCA4AB91FF}">
      <dgm:prSet/>
      <dgm:spPr/>
      <dgm:t>
        <a:bodyPr/>
        <a:lstStyle/>
        <a:p>
          <a:r>
            <a:rPr lang="zh-TW"/>
            <a:t>BF.11：0.1% 的病例 </a:t>
          </a:r>
        </a:p>
      </dgm:t>
    </dgm:pt>
    <dgm:pt modelId="{60D6B4F4-E776-442B-817E-FC59724CB371}" type="parTrans" cxnId="{2ADC3542-B203-4E6B-BDCA-37A55EC2CE95}">
      <dgm:prSet/>
      <dgm:spPr/>
      <dgm:t>
        <a:bodyPr/>
        <a:lstStyle/>
        <a:p>
          <a:endParaRPr lang="en-US"/>
        </a:p>
      </dgm:t>
    </dgm:pt>
    <dgm:pt modelId="{CA9CE689-6174-44D9-BE09-D4CA1870FAAF}" type="sibTrans" cxnId="{2ADC3542-B203-4E6B-BDCA-37A55EC2CE95}">
      <dgm:prSet/>
      <dgm:spPr/>
      <dgm:t>
        <a:bodyPr/>
        <a:lstStyle/>
        <a:p>
          <a:endParaRPr lang="en-US"/>
        </a:p>
      </dgm:t>
    </dgm:pt>
    <dgm:pt modelId="{9859A936-8E85-4201-B867-16F7925F1C97}">
      <dgm:prSet/>
      <dgm:spPr/>
      <dgm:t>
        <a:bodyPr/>
        <a:lstStyle/>
        <a:p>
          <a:r>
            <a:rPr lang="zh-TW"/>
            <a:t>研究表明，由於疫苗的存在，即使新變異病毒不同，也能對其產生一定的防護作用。變異病毒仍然是原始奧密克龍變異病毒的後代病毒。</a:t>
          </a:r>
        </a:p>
      </dgm:t>
    </dgm:pt>
    <dgm:pt modelId="{2E032929-FB72-47A6-A77F-F5BC4103E5F2}" type="parTrans" cxnId="{55C7E4C8-E2AF-476D-81DE-244ADE845AA2}">
      <dgm:prSet/>
      <dgm:spPr/>
      <dgm:t>
        <a:bodyPr/>
        <a:lstStyle/>
        <a:p>
          <a:endParaRPr lang="en-US"/>
        </a:p>
      </dgm:t>
    </dgm:pt>
    <dgm:pt modelId="{434F1B39-2C66-4727-8819-E43AFED85B79}" type="sibTrans" cxnId="{55C7E4C8-E2AF-476D-81DE-244ADE845AA2}">
      <dgm:prSet/>
      <dgm:spPr/>
      <dgm:t>
        <a:bodyPr/>
        <a:lstStyle/>
        <a:p>
          <a:endParaRPr lang="en-US"/>
        </a:p>
      </dgm:t>
    </dgm:pt>
    <dgm:pt modelId="{674ACFE9-D80F-4CA7-B825-C02B3D4EBA10}" type="pres">
      <dgm:prSet presAssocID="{67A49D9A-E9AE-4022-BCC8-8E7ECD76AEA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05247BD-DF24-4AB7-B15B-1CD342806AC7}" type="pres">
      <dgm:prSet presAssocID="{FF97BD6F-EFD8-4C03-99B3-A925528037B2}" presName="linNode" presStyleCnt="0"/>
      <dgm:spPr/>
    </dgm:pt>
    <dgm:pt modelId="{FD8753CB-57B9-4CDA-8740-A5551332CA0F}" type="pres">
      <dgm:prSet presAssocID="{FF97BD6F-EFD8-4C03-99B3-A925528037B2}" presName="parentText" presStyleLbl="node1" presStyleIdx="0" presStyleCnt="2" custScaleX="163416" custLinFactNeighborX="-2595" custLinFactNeighborY="-1933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190B91-A8FC-4799-BCD8-E88EAA154C2B}" type="pres">
      <dgm:prSet presAssocID="{FF97BD6F-EFD8-4C03-99B3-A925528037B2}" presName="descendantText" presStyleLbl="alignAccFollowNode1" presStyleIdx="0" presStyleCnt="1" custScaleX="47694" custScaleY="209624" custLinFactNeighborX="-552" custLinFactNeighborY="653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1EDB9C-D699-4C36-A02F-8379C7F590D4}" type="pres">
      <dgm:prSet presAssocID="{66278650-E6E4-4EA0-824E-290F136D5BCB}" presName="sp" presStyleCnt="0"/>
      <dgm:spPr/>
    </dgm:pt>
    <dgm:pt modelId="{FBE731F3-23BC-4F8C-B908-36CB32ECB23C}" type="pres">
      <dgm:prSet presAssocID="{9859A936-8E85-4201-B867-16F7925F1C97}" presName="linNode" presStyleCnt="0"/>
      <dgm:spPr/>
    </dgm:pt>
    <dgm:pt modelId="{6C5731F6-6336-4593-AE80-9C2675AC97A0}" type="pres">
      <dgm:prSet presAssocID="{9859A936-8E85-4201-B867-16F7925F1C97}" presName="parentText" presStyleLbl="node1" presStyleIdx="1" presStyleCnt="2" custScaleX="163844" custLinFactNeighborX="-5657" custLinFactNeighborY="-2962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D21DF3D-0B22-48C7-B1CC-417FE0E8ED7B}" type="presOf" srcId="{9859A936-8E85-4201-B867-16F7925F1C97}" destId="{6C5731F6-6336-4593-AE80-9C2675AC97A0}" srcOrd="0" destOrd="0" presId="urn:microsoft.com/office/officeart/2005/8/layout/vList5"/>
    <dgm:cxn modelId="{BEEE091C-096F-4A1C-8BD3-24A6A12947D8}" srcId="{FF97BD6F-EFD8-4C03-99B3-A925528037B2}" destId="{A5A1A833-F5B0-4978-B4C6-0965DA12BB4B}" srcOrd="7" destOrd="0" parTransId="{44756ABF-8648-458C-ACD8-1A1831CAE64A}" sibTransId="{5C39E83C-3B1B-415A-A522-5815BE33FD3E}"/>
    <dgm:cxn modelId="{D16AB36B-74AE-41AF-BD36-A74A509A0586}" srcId="{FF97BD6F-EFD8-4C03-99B3-A925528037B2}" destId="{4F211FEB-A3BC-4790-A3F9-149FF10E3177}" srcOrd="8" destOrd="0" parTransId="{0F7DC93D-6010-4A3E-A19C-C9A93D285A23}" sibTransId="{199A8E88-C952-43EB-A73C-8583294BA3C2}"/>
    <dgm:cxn modelId="{C2128A5A-EE27-418B-A6A5-6601C17063ED}" type="presOf" srcId="{A5A1A833-F5B0-4978-B4C6-0965DA12BB4B}" destId="{08190B91-A8FC-4799-BCD8-E88EAA154C2B}" srcOrd="0" destOrd="7" presId="urn:microsoft.com/office/officeart/2005/8/layout/vList5"/>
    <dgm:cxn modelId="{523A42DF-9745-4F57-9698-C347FFC6912D}" srcId="{FF97BD6F-EFD8-4C03-99B3-A925528037B2}" destId="{93396EB0-5B01-43DB-B33F-3CAE333A6B76}" srcOrd="1" destOrd="0" parTransId="{996B4C34-D877-412F-B701-EF212927F3A8}" sibTransId="{62EA5BB6-98BE-4E25-A03E-4A17ACA1616C}"/>
    <dgm:cxn modelId="{989219B4-435B-4E2F-99AF-7EDD9F1259A7}" srcId="{FF97BD6F-EFD8-4C03-99B3-A925528037B2}" destId="{A06D9377-3F06-4377-B402-A6BAF5E9D59D}" srcOrd="2" destOrd="0" parTransId="{3C76D171-695A-41B9-9098-AD74769BBD67}" sibTransId="{FD1D5058-3168-47E7-98C0-5BEDDF57BE34}"/>
    <dgm:cxn modelId="{73C7A4A7-CCAD-4EE3-873E-EC8F21762C94}" type="presOf" srcId="{A97D27FE-16A4-4047-A419-75E3F8080344}" destId="{08190B91-A8FC-4799-BCD8-E88EAA154C2B}" srcOrd="0" destOrd="6" presId="urn:microsoft.com/office/officeart/2005/8/layout/vList5"/>
    <dgm:cxn modelId="{7A87EA13-3747-4B38-9E8C-C8C8E410E579}" type="presOf" srcId="{243ED149-7AD1-4C16-9A1B-DA48E02FB8CF}" destId="{08190B91-A8FC-4799-BCD8-E88EAA154C2B}" srcOrd="0" destOrd="0" presId="urn:microsoft.com/office/officeart/2005/8/layout/vList5"/>
    <dgm:cxn modelId="{D4DA6233-71FE-4FA7-882F-E83E60324FBB}" type="presOf" srcId="{5D753D72-8118-4AA4-86C3-A77932B9493D}" destId="{08190B91-A8FC-4799-BCD8-E88EAA154C2B}" srcOrd="0" destOrd="4" presId="urn:microsoft.com/office/officeart/2005/8/layout/vList5"/>
    <dgm:cxn modelId="{C5111C7A-7FAD-42B2-BD16-60A264467A66}" type="presOf" srcId="{EE41D8F4-4512-4334-B9EE-0410CDD4C551}" destId="{08190B91-A8FC-4799-BCD8-E88EAA154C2B}" srcOrd="0" destOrd="5" presId="urn:microsoft.com/office/officeart/2005/8/layout/vList5"/>
    <dgm:cxn modelId="{1824DC79-74D0-44B8-BE58-BADEA7A8FC47}" srcId="{FF97BD6F-EFD8-4C03-99B3-A925528037B2}" destId="{79E4672D-F934-4417-ACB8-A516A4FDC475}" srcOrd="3" destOrd="0" parTransId="{A5738E6A-3950-42A4-8785-7446038CC6C4}" sibTransId="{FBF4FC2C-CCA5-4643-8E31-57295DD5A612}"/>
    <dgm:cxn modelId="{328E7BBB-9C29-4C1B-AD18-7E4883CAA247}" type="presOf" srcId="{FF97BD6F-EFD8-4C03-99B3-A925528037B2}" destId="{FD8753CB-57B9-4CDA-8740-A5551332CA0F}" srcOrd="0" destOrd="0" presId="urn:microsoft.com/office/officeart/2005/8/layout/vList5"/>
    <dgm:cxn modelId="{A064E040-EC9A-4C36-8409-6B799885D265}" srcId="{FF97BD6F-EFD8-4C03-99B3-A925528037B2}" destId="{5D753D72-8118-4AA4-86C3-A77932B9493D}" srcOrd="4" destOrd="0" parTransId="{5C39F059-00D3-439E-BA1F-BF16607F759D}" sibTransId="{AB7E6D89-8C95-419E-BFEB-F51433D6BB5E}"/>
    <dgm:cxn modelId="{9C4615DB-62E7-4CC6-9127-8F803DF2C9B6}" type="presOf" srcId="{A06D9377-3F06-4377-B402-A6BAF5E9D59D}" destId="{08190B91-A8FC-4799-BCD8-E88EAA154C2B}" srcOrd="0" destOrd="2" presId="urn:microsoft.com/office/officeart/2005/8/layout/vList5"/>
    <dgm:cxn modelId="{33AA67DA-8FE2-4D85-980C-D0B75B0C80CE}" type="presOf" srcId="{79E4672D-F934-4417-ACB8-A516A4FDC475}" destId="{08190B91-A8FC-4799-BCD8-E88EAA154C2B}" srcOrd="0" destOrd="3" presId="urn:microsoft.com/office/officeart/2005/8/layout/vList5"/>
    <dgm:cxn modelId="{39F542C1-A903-4A1F-8B3F-0CB6C74138E3}" type="presOf" srcId="{8E922E4A-E5B1-42AA-A2DF-4ACCA4AB91FF}" destId="{08190B91-A8FC-4799-BCD8-E88EAA154C2B}" srcOrd="0" destOrd="9" presId="urn:microsoft.com/office/officeart/2005/8/layout/vList5"/>
    <dgm:cxn modelId="{7CE82D8B-C5CB-4D6E-88F4-9F468F960516}" srcId="{67A49D9A-E9AE-4022-BCC8-8E7ECD76AEAC}" destId="{FF97BD6F-EFD8-4C03-99B3-A925528037B2}" srcOrd="0" destOrd="0" parTransId="{26761994-F78F-48DA-A397-E4C3BA954C41}" sibTransId="{66278650-E6E4-4EA0-824E-290F136D5BCB}"/>
    <dgm:cxn modelId="{2ADC3542-B203-4E6B-BDCA-37A55EC2CE95}" srcId="{FF97BD6F-EFD8-4C03-99B3-A925528037B2}" destId="{8E922E4A-E5B1-42AA-A2DF-4ACCA4AB91FF}" srcOrd="9" destOrd="0" parTransId="{60D6B4F4-E776-442B-817E-FC59724CB371}" sibTransId="{CA9CE689-6174-44D9-BE09-D4CA1870FAAF}"/>
    <dgm:cxn modelId="{55C7E4C8-E2AF-476D-81DE-244ADE845AA2}" srcId="{67A49D9A-E9AE-4022-BCC8-8E7ECD76AEAC}" destId="{9859A936-8E85-4201-B867-16F7925F1C97}" srcOrd="1" destOrd="0" parTransId="{2E032929-FB72-47A6-A77F-F5BC4103E5F2}" sibTransId="{434F1B39-2C66-4727-8819-E43AFED85B79}"/>
    <dgm:cxn modelId="{C6904513-E53B-470B-95D6-5CF2F8C270D8}" srcId="{FF97BD6F-EFD8-4C03-99B3-A925528037B2}" destId="{243ED149-7AD1-4C16-9A1B-DA48E02FB8CF}" srcOrd="0" destOrd="0" parTransId="{88C87AA6-4FD1-41D2-B5C3-043746DE9541}" sibTransId="{D2234C79-AA58-465C-93BF-B2670CD760DD}"/>
    <dgm:cxn modelId="{70028068-5166-4754-A805-7EF3A7045524}" type="presOf" srcId="{67A49D9A-E9AE-4022-BCC8-8E7ECD76AEAC}" destId="{674ACFE9-D80F-4CA7-B825-C02B3D4EBA10}" srcOrd="0" destOrd="0" presId="urn:microsoft.com/office/officeart/2005/8/layout/vList5"/>
    <dgm:cxn modelId="{CD3C2966-6517-4D6C-A2E5-3B88B98F2EF6}" srcId="{FF97BD6F-EFD8-4C03-99B3-A925528037B2}" destId="{A97D27FE-16A4-4047-A419-75E3F8080344}" srcOrd="6" destOrd="0" parTransId="{AF5AA117-A1EF-4545-9E14-37FEDD9850A8}" sibTransId="{C26A58E9-369D-4D9B-A21E-CD0D5D754329}"/>
    <dgm:cxn modelId="{6C5C441A-19A4-4BF5-9A0F-5DCC3D95E63D}" type="presOf" srcId="{93396EB0-5B01-43DB-B33F-3CAE333A6B76}" destId="{08190B91-A8FC-4799-BCD8-E88EAA154C2B}" srcOrd="0" destOrd="1" presId="urn:microsoft.com/office/officeart/2005/8/layout/vList5"/>
    <dgm:cxn modelId="{B5A7825B-8269-4721-8E11-A7ABB4A62DCB}" type="presOf" srcId="{4F211FEB-A3BC-4790-A3F9-149FF10E3177}" destId="{08190B91-A8FC-4799-BCD8-E88EAA154C2B}" srcOrd="0" destOrd="8" presId="urn:microsoft.com/office/officeart/2005/8/layout/vList5"/>
    <dgm:cxn modelId="{AD88B57C-FE97-4A25-ADF4-D2A853B2803C}" srcId="{FF97BD6F-EFD8-4C03-99B3-A925528037B2}" destId="{EE41D8F4-4512-4334-B9EE-0410CDD4C551}" srcOrd="5" destOrd="0" parTransId="{52B9D53B-D395-4677-A302-2B9E03DC8036}" sibTransId="{F4583430-6793-4444-B655-569C217F22D5}"/>
    <dgm:cxn modelId="{FE652248-3BF3-417F-8C04-1DE7184E76FD}" type="presParOf" srcId="{674ACFE9-D80F-4CA7-B825-C02B3D4EBA10}" destId="{A05247BD-DF24-4AB7-B15B-1CD342806AC7}" srcOrd="0" destOrd="0" presId="urn:microsoft.com/office/officeart/2005/8/layout/vList5"/>
    <dgm:cxn modelId="{2CFA7FB3-702C-4F40-B762-D38306BB247B}" type="presParOf" srcId="{A05247BD-DF24-4AB7-B15B-1CD342806AC7}" destId="{FD8753CB-57B9-4CDA-8740-A5551332CA0F}" srcOrd="0" destOrd="0" presId="urn:microsoft.com/office/officeart/2005/8/layout/vList5"/>
    <dgm:cxn modelId="{AF1A3773-0E58-4700-96C8-A9DB8EC40316}" type="presParOf" srcId="{A05247BD-DF24-4AB7-B15B-1CD342806AC7}" destId="{08190B91-A8FC-4799-BCD8-E88EAA154C2B}" srcOrd="1" destOrd="0" presId="urn:microsoft.com/office/officeart/2005/8/layout/vList5"/>
    <dgm:cxn modelId="{449E4E67-9E36-47FE-A5E4-F50B36E4E5F6}" type="presParOf" srcId="{674ACFE9-D80F-4CA7-B825-C02B3D4EBA10}" destId="{F61EDB9C-D699-4C36-A02F-8379C7F590D4}" srcOrd="1" destOrd="0" presId="urn:microsoft.com/office/officeart/2005/8/layout/vList5"/>
    <dgm:cxn modelId="{BCDBA41B-D56B-4719-A5FF-F3AD21E0353E}" type="presParOf" srcId="{674ACFE9-D80F-4CA7-B825-C02B3D4EBA10}" destId="{FBE731F3-23BC-4F8C-B908-36CB32ECB23C}" srcOrd="2" destOrd="0" presId="urn:microsoft.com/office/officeart/2005/8/layout/vList5"/>
    <dgm:cxn modelId="{B432D438-1724-4F78-A25B-1B14A1185367}" type="presParOf" srcId="{FBE731F3-23BC-4F8C-B908-36CB32ECB23C}" destId="{6C5731F6-6336-4593-AE80-9C2675AC97A0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190B91-A8FC-4799-BCD8-E88EAA154C2B}">
      <dsp:nvSpPr>
        <dsp:cNvPr id="0" name=""/>
        <dsp:cNvSpPr/>
      </dsp:nvSpPr>
      <dsp:spPr>
        <a:xfrm rot="5400000">
          <a:off x="5167576" y="1349498"/>
          <a:ext cx="3274941" cy="261893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1600" kern="1200"/>
            <a:t>XBB.1.5：72.5% 的病例   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1600" kern="1200"/>
            <a:t>BQ.1.1：14.6% 的病例 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1600" kern="1200"/>
            <a:t>BQ.1：6.6% 的病例     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1600" kern="1200"/>
            <a:t>XBB：2.8% 的病例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1600" kern="1200"/>
            <a:t>CH1.1：1.4% 的病例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1600" kern="1200"/>
            <a:t>BN.1：0.8% 的病例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1600" kern="1200"/>
            <a:t>BA.5：0.5% 的病例    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1600" kern="1200"/>
            <a:t>BF.7：0.4% 的病例 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1600" kern="1200"/>
            <a:t>BA.5.2.6：0.2% 的病例  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1600" kern="1200"/>
            <a:t>BF.11：0.1% 的病例 </a:t>
          </a:r>
        </a:p>
      </dsp:txBody>
      <dsp:txXfrm rot="-5400000">
        <a:off x="5495577" y="1149343"/>
        <a:ext cx="2491092" cy="3019249"/>
      </dsp:txXfrm>
    </dsp:sp>
    <dsp:sp modelId="{FD8753CB-57B9-4CDA-8740-A5551332CA0F}">
      <dsp:nvSpPr>
        <dsp:cNvPr id="0" name=""/>
        <dsp:cNvSpPr/>
      </dsp:nvSpPr>
      <dsp:spPr>
        <a:xfrm>
          <a:off x="322607" y="283488"/>
          <a:ext cx="5047526" cy="19528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/>
            <a:t>病毒不斷變異，隨著新版本病毒（變異病毒）出現，人們有可能再次感染。</a:t>
          </a:r>
        </a:p>
      </dsp:txBody>
      <dsp:txXfrm>
        <a:off x="417938" y="378819"/>
        <a:ext cx="4856864" cy="1762204"/>
      </dsp:txXfrm>
    </dsp:sp>
    <dsp:sp modelId="{6C5731F6-6336-4593-AE80-9C2675AC97A0}">
      <dsp:nvSpPr>
        <dsp:cNvPr id="0" name=""/>
        <dsp:cNvSpPr/>
      </dsp:nvSpPr>
      <dsp:spPr>
        <a:xfrm>
          <a:off x="290028" y="2794027"/>
          <a:ext cx="5070644" cy="19528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/>
            <a:t>研究表明，由於疫苗的存在，即使新變異病毒不同，也能對其產生一定的防護作用。變異病毒仍然是原始奧密克龍變異病毒的後代病毒。</a:t>
          </a:r>
        </a:p>
      </dsp:txBody>
      <dsp:txXfrm>
        <a:off x="385359" y="2889358"/>
        <a:ext cx="4879982" cy="17622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300A6E-B355-4932-9368-6F4B4FA47E1B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618C94-5FBF-4953-A95C-D8130AF4E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537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618C94-5FBF-4953-A95C-D8130AF4EC1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36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1F9A-0C76-4971-82C9-9D36A273E81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AA8E-B5C7-407F-BE0C-EA03188A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024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1F9A-0C76-4971-82C9-9D36A273E81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AA8E-B5C7-407F-BE0C-EA03188A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035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1F9A-0C76-4971-82C9-9D36A273E81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AA8E-B5C7-407F-BE0C-EA03188AF41E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382654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1F9A-0C76-4971-82C9-9D36A273E81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AA8E-B5C7-407F-BE0C-EA03188A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6727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1F9A-0C76-4971-82C9-9D36A273E81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AA8E-B5C7-407F-BE0C-EA03188AF41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99781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1F9A-0C76-4971-82C9-9D36A273E81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AA8E-B5C7-407F-BE0C-EA03188A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4412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1F9A-0C76-4971-82C9-9D36A273E81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AA8E-B5C7-407F-BE0C-EA03188A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4083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1F9A-0C76-4971-82C9-9D36A273E81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AA8E-B5C7-407F-BE0C-EA03188A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919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1F9A-0C76-4971-82C9-9D36A273E81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AA8E-B5C7-407F-BE0C-EA03188A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683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1F9A-0C76-4971-82C9-9D36A273E81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AA8E-B5C7-407F-BE0C-EA03188A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341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1F9A-0C76-4971-82C9-9D36A273E81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AA8E-B5C7-407F-BE0C-EA03188A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958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1F9A-0C76-4971-82C9-9D36A273E81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AA8E-B5C7-407F-BE0C-EA03188A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503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1F9A-0C76-4971-82C9-9D36A273E81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AA8E-B5C7-407F-BE0C-EA03188A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691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1F9A-0C76-4971-82C9-9D36A273E81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AA8E-B5C7-407F-BE0C-EA03188A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102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1F9A-0C76-4971-82C9-9D36A273E81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AA8E-B5C7-407F-BE0C-EA03188A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971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1F9A-0C76-4971-82C9-9D36A273E81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AA8E-B5C7-407F-BE0C-EA03188A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838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61F9A-0C76-4971-82C9-9D36A273E81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ECCAA8E-B5C7-407F-BE0C-EA03188A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587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9739A-AE23-4F12-8C8E-07F525B3F8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073" y="1787400"/>
            <a:ext cx="9303390" cy="2166664"/>
          </a:xfrm>
        </p:spPr>
        <p:txBody>
          <a:bodyPr/>
          <a:lstStyle/>
          <a:p>
            <a:pPr algn="ctr"/>
            <a:r>
              <a:rPr lang="zh-TW" sz="4800" b="1">
                <a:cs typeface="Calibri" panose="020F0502020204030204" pitchFamily="34" charset="0"/>
              </a:rPr>
              <a:t>COVID-19 資訊更新</a:t>
            </a:r>
            <a:br>
              <a:rPr lang="zh-TW" sz="4800" b="1">
                <a:cs typeface="Calibri" panose="020F0502020204030204" pitchFamily="34" charset="0"/>
              </a:rPr>
            </a:br>
            <a:r>
              <a:rPr lang="zh-TW" sz="4800" b="1">
                <a:cs typeface="Calibri" panose="020F0502020204030204" pitchFamily="34" charset="0"/>
              </a:rPr>
              <a:t>與</a:t>
            </a:r>
            <a:br>
              <a:rPr lang="zh-TW" sz="4800" b="1">
                <a:cs typeface="Calibri" panose="020F0502020204030204" pitchFamily="34" charset="0"/>
              </a:rPr>
            </a:br>
            <a:r>
              <a:rPr lang="zh-TW" sz="4800" b="1">
                <a:cs typeface="Calibri" panose="020F0502020204030204" pitchFamily="34" charset="0"/>
              </a:rPr>
              <a:t>亞裔社區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A437FC-1B8F-479F-82C5-C256C3A25D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8149" y="4337496"/>
            <a:ext cx="8552313" cy="2444304"/>
          </a:xfrm>
        </p:spPr>
        <p:txBody>
          <a:bodyPr>
            <a:normAutofit lnSpcReduction="10000"/>
          </a:bodyPr>
          <a:lstStyle/>
          <a:p>
            <a:r>
              <a:rPr lang="zh-TW" sz="3200"/>
              <a:t>2023 AAWC 年度會議</a:t>
            </a:r>
          </a:p>
          <a:p>
            <a:r>
              <a:rPr lang="zh-TW" sz="3200"/>
              <a:t>2023 年 3 月 4 日</a:t>
            </a:r>
          </a:p>
          <a:p>
            <a:pPr algn="r">
              <a:lnSpc>
                <a:spcPts val="2400"/>
              </a:lnSpc>
            </a:pPr>
            <a:r>
              <a:rPr lang="zh-TW"/>
              <a:t>Rhona H. Cooper, MSN, MA, RN</a:t>
            </a:r>
          </a:p>
          <a:p>
            <a:pPr algn="r">
              <a:lnSpc>
                <a:spcPts val="2400"/>
              </a:lnSpc>
            </a:pPr>
            <a:r>
              <a:rPr lang="zh-TW"/>
              <a:t>臨床協調員  </a:t>
            </a:r>
          </a:p>
          <a:p>
            <a:pPr algn="r">
              <a:lnSpc>
                <a:spcPts val="2400"/>
              </a:lnSpc>
            </a:pPr>
            <a:r>
              <a:rPr lang="zh-TW"/>
              <a:t>公共衛生準備部 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2C51CE1B-CDE7-4917-9C53-2EF8843AAC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52258" y="185779"/>
            <a:ext cx="3359021" cy="82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42577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2F336-F4C1-D31E-02FF-FE3B8F016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056" y="225040"/>
            <a:ext cx="8596668" cy="1098935"/>
          </a:xfrm>
        </p:spPr>
        <p:txBody>
          <a:bodyPr>
            <a:normAutofit/>
          </a:bodyPr>
          <a:lstStyle/>
          <a:p>
            <a:r>
              <a:rPr lang="zh-TW" sz="4000"/>
              <a:t>如何保持安全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0FE6D9-E344-702B-B5CC-047CFE8CC1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14309" y="1323975"/>
            <a:ext cx="10089397" cy="5969237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ü"/>
            </a:pPr>
            <a:r>
              <a:rPr lang="zh-TW" sz="2400"/>
              <a:t>風險高？在室內公共場所佩戴高品質（如 KN95）口罩。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zh-TW" sz="2000"/>
              <a:t>任何人都可以隨時選擇佩戴口罩，尤其是在室內。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zh-TW" sz="2400"/>
              <a:t>與高風險人員接觸前進行自我檢測。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zh-TW" sz="2400"/>
              <a:t>瞭解最新的 COVID-19 疫苗，包括</a:t>
            </a:r>
            <a:r>
              <a:rPr lang="zh-TW" sz="2400" b="1">
                <a:solidFill>
                  <a:srgbClr val="FF0000"/>
                </a:solidFill>
              </a:rPr>
              <a:t>更新的二價加強劑。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zh-TW" sz="2400"/>
              <a:t>室內空間保持通風。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zh-TW" sz="2400"/>
              <a:t>避免接觸疑似或確定患有 COVID-19 者。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zh-TW" sz="2400"/>
              <a:t>如果您認為自己已感染或檢測呈陽性，請隔離。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zh-TW" sz="2400"/>
              <a:t>免疫受損？與您的醫療照護提供者交談，以保護自己。</a:t>
            </a:r>
          </a:p>
        </p:txBody>
      </p:sp>
    </p:spTree>
    <p:extLst>
      <p:ext uri="{BB962C8B-B14F-4D97-AF65-F5344CB8AC3E}">
        <p14:creationId xmlns:p14="http://schemas.microsoft.com/office/powerpoint/2010/main" val="364835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26BB8-3CA2-4E48-9F35-83301F024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如欲獲取更多資訊：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5CBC2C-B014-4D3F-A35B-932A609545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199" y="1576137"/>
            <a:ext cx="9936959" cy="5173579"/>
          </a:xfrm>
        </p:spPr>
        <p:txBody>
          <a:bodyPr>
            <a:noAutofit/>
          </a:bodyPr>
          <a:lstStyle/>
          <a:p>
            <a:r>
              <a:rPr lang="zh-TW" sz="2800">
                <a:hlinkClick r:id="rId3"/>
              </a:rPr>
              <a:t>https://www.phila.gov/programs/coronavirus-disease-2019-covid-19/faq/</a:t>
            </a:r>
          </a:p>
          <a:p>
            <a:r>
              <a:rPr lang="zh-TW" sz="2800"/>
              <a:t>如欲獲取健康緊急情況相關資訊，請造訪：</a:t>
            </a:r>
            <a:r>
              <a:rPr lang="zh-TW" sz="2800">
                <a:hlinkClick r:id="rId3"/>
              </a:rPr>
              <a:t>https://hip.phila.gov/emergency-response/planning-for-emergencies/</a:t>
            </a:r>
          </a:p>
          <a:p>
            <a:r>
              <a:rPr lang="zh-TW" sz="2800"/>
              <a:t>如果您需要疫苗接種記錄副本</a:t>
            </a:r>
            <a:r>
              <a:rPr lang="zh-TW" sz="2800">
                <a:solidFill>
                  <a:schemeClr val="tx1"/>
                </a:solidFill>
              </a:rPr>
              <a:t>：</a:t>
            </a:r>
            <a:r>
              <a:rPr lang="zh-TW" sz="2800" u="sng">
                <a:solidFill>
                  <a:schemeClr val="tx1"/>
                </a:solidFill>
                <a:hlinkClick r:id="rId3"/>
              </a:rPr>
              <a:t>bit.ly/philavaxrecordrequest </a:t>
            </a:r>
            <a:r>
              <a:rPr lang="zh-TW" sz="2800"/>
              <a:t>     </a:t>
            </a:r>
          </a:p>
          <a:p>
            <a:r>
              <a:rPr lang="zh-TW" sz="2800"/>
              <a:t>電話服務中心：215-685-5488     </a:t>
            </a:r>
          </a:p>
          <a:p>
            <a:r>
              <a:rPr lang="zh-TW" sz="2800"/>
              <a:t>電子郵件請寄至 </a:t>
            </a:r>
            <a:r>
              <a:rPr lang="zh-TW" sz="2800">
                <a:hlinkClick r:id="rId3"/>
              </a:rPr>
              <a:t>covid@phila.gov</a:t>
            </a:r>
          </a:p>
        </p:txBody>
      </p:sp>
    </p:spTree>
    <p:extLst>
      <p:ext uri="{BB962C8B-B14F-4D97-AF65-F5344CB8AC3E}">
        <p14:creationId xmlns:p14="http://schemas.microsoft.com/office/powerpoint/2010/main" val="13864431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C02A1-2AFA-4B91-8440-A16031F73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543698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zh-TW" sz="6000"/>
              <a:t>謝謝！！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017AE18-B162-4E0E-88D8-FF8C3CC2C4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50065" y="1773455"/>
            <a:ext cx="2935866" cy="2926080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017ECF8-BB2C-5DF3-29AB-80637B7717B6}"/>
              </a:ext>
            </a:extLst>
          </p:cNvPr>
          <p:cNvSpPr txBox="1"/>
          <p:nvPr/>
        </p:nvSpPr>
        <p:spPr>
          <a:xfrm>
            <a:off x="1775268" y="5308030"/>
            <a:ext cx="64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sz="4800"/>
              <a:t>歡迎提問。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967D0F0-1F9F-D51C-1866-510693016A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9871" y="1682015"/>
            <a:ext cx="3017520" cy="3017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097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A40B67-4A74-52BC-9C8E-2F0BBD893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r>
              <a:rPr lang="zh-TW"/>
              <a:t>背景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8D072-5164-E6C4-C7D0-C2C0844AC4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3123" y="655721"/>
            <a:ext cx="6341016" cy="5897479"/>
          </a:xfrm>
        </p:spPr>
        <p:txBody>
          <a:bodyPr anchor="ctr"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zh-TW" sz="2200" dirty="0"/>
              <a:t>冠狀病毒是一種病毒。病毒有許多不同種類，有些會導致疾病，例如一般感冒。 </a:t>
            </a:r>
          </a:p>
          <a:p>
            <a:pPr>
              <a:lnSpc>
                <a:spcPct val="90000"/>
              </a:lnSpc>
            </a:pPr>
            <a:r>
              <a:rPr lang="zh-TW" sz="2200" dirty="0"/>
              <a:t>2019 年發現的冠狀病毒 SARS-CoV-2 引發呼吸道疾病疫情（名為 COVID-19），該病毒已導致全球數百萬人死亡。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zh-TW" sz="2200" dirty="0"/>
              <a:t>在費城，共有 5,491 人死亡。</a:t>
            </a:r>
            <a:r>
              <a:rPr lang="zh-TW" dirty="0"/>
              <a:t>(NYT, 2/5/2023)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zh-TW" sz="2200" dirty="0"/>
              <a:t>95% 的死亡發生在 55 歲以上人群。</a:t>
            </a:r>
            <a:r>
              <a:rPr lang="zh-TW" dirty="0"/>
              <a:t>（Paul Offit 博士訪談，CHCRadio.com，2/1/23）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zh-TW" sz="2200" dirty="0"/>
              <a:t>死亡人口多數具一種以上的複雜病症（心臟病、肺病、糖尿病、肥胖症、吸菸）。</a:t>
            </a:r>
          </a:p>
          <a:p>
            <a:pPr>
              <a:lnSpc>
                <a:spcPct val="90000"/>
              </a:lnSpc>
            </a:pPr>
            <a:r>
              <a:rPr lang="zh-TW" sz="2200" dirty="0"/>
              <a:t>費城已通報 COVID-19 病例為 389,000 例。</a:t>
            </a:r>
            <a:r>
              <a:rPr lang="zh-TW" sz="1600" dirty="0"/>
              <a:t>(NYT, 2/5/2023)</a:t>
            </a:r>
          </a:p>
          <a:p>
            <a:pPr lvl="1">
              <a:lnSpc>
                <a:spcPct val="90000"/>
              </a:lnSpc>
            </a:pPr>
            <a:endParaRPr lang="en-US" dirty="0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75938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E11A9-9A3B-0DAC-B938-19EA788EB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82618"/>
          </a:xfrm>
        </p:spPr>
        <p:txBody>
          <a:bodyPr>
            <a:normAutofit/>
          </a:bodyPr>
          <a:lstStyle/>
          <a:p>
            <a:r>
              <a:rPr lang="zh-TW" sz="2800" dirty="0"/>
              <a:t>累計資料：亞裔社區的 COVID-19 資訊</a:t>
            </a:r>
            <a:br>
              <a:rPr lang="zh-TW" sz="2800" dirty="0"/>
            </a:br>
            <a:r>
              <a:rPr lang="zh-TW" sz="2000" dirty="0"/>
              <a:t>（自 2020 年 3 月起）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370B8A5-6114-4099-DCCB-B89A4A4338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1746985"/>
            <a:ext cx="9489373" cy="4389120"/>
          </a:xfr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BF965F5-E012-4653-E9CC-18547DBC50E2}"/>
              </a:ext>
            </a:extLst>
          </p:cNvPr>
          <p:cNvSpPr/>
          <p:nvPr/>
        </p:nvSpPr>
        <p:spPr>
          <a:xfrm>
            <a:off x="381000" y="4475746"/>
            <a:ext cx="9489373" cy="43313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97AAFA4-189D-91E6-012E-DF3AB1BA64AB}"/>
              </a:ext>
            </a:extLst>
          </p:cNvPr>
          <p:cNvSpPr txBox="1"/>
          <p:nvPr/>
        </p:nvSpPr>
        <p:spPr>
          <a:xfrm>
            <a:off x="770021" y="6136105"/>
            <a:ext cx="8145379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F10D593D-07BF-4371-B451-BC1B6374289A}"/>
              </a:ext>
            </a:extLst>
          </p:cNvPr>
          <p:cNvSpPr txBox="1"/>
          <p:nvPr/>
        </p:nvSpPr>
        <p:spPr>
          <a:xfrm>
            <a:off x="1216240" y="2156771"/>
            <a:ext cx="8307587" cy="1015663"/>
          </a:xfrm>
          <a:prstGeom prst="rect">
            <a:avLst/>
          </a:prstGeom>
          <a:solidFill>
            <a:schemeClr val="tx2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sz="2000" b="1" dirty="0"/>
              <a:t>累計 COVID 病例、住院人數與死亡人數（按種族分列）</a:t>
            </a:r>
            <a:endParaRPr lang="en-US" altLang="zh-TW" sz="2000" b="1" dirty="0"/>
          </a:p>
          <a:p>
            <a:r>
              <a:rPr lang="zh-TW" sz="2000" b="1" dirty="0"/>
              <a:t> </a:t>
            </a:r>
          </a:p>
          <a:p>
            <a:pPr algn="ctr"/>
            <a:r>
              <a:rPr lang="zh-TW" sz="2000" dirty="0"/>
              <a:t>（截至 2023 年 1 月 30 日）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523EF831-6186-4378-8778-0B5DAEE7294D}"/>
              </a:ext>
            </a:extLst>
          </p:cNvPr>
          <p:cNvSpPr txBox="1"/>
          <p:nvPr/>
        </p:nvSpPr>
        <p:spPr>
          <a:xfrm>
            <a:off x="440508" y="3352354"/>
            <a:ext cx="843379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TW" sz="1600" b="1" dirty="0"/>
              <a:t>種族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B3551145-D42A-431C-909A-79917F5489E1}"/>
              </a:ext>
            </a:extLst>
          </p:cNvPr>
          <p:cNvSpPr txBox="1"/>
          <p:nvPr/>
        </p:nvSpPr>
        <p:spPr>
          <a:xfrm>
            <a:off x="5003804" y="3350341"/>
            <a:ext cx="781235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TW" sz="1600" b="1" dirty="0"/>
              <a:t>病例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2890D709-CC0B-4652-A58E-90A6B2F40944}"/>
              </a:ext>
            </a:extLst>
          </p:cNvPr>
          <p:cNvSpPr txBox="1"/>
          <p:nvPr/>
        </p:nvSpPr>
        <p:spPr>
          <a:xfrm>
            <a:off x="5868138" y="3352064"/>
            <a:ext cx="2009769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TW" sz="1600" b="1"/>
              <a:t>住院人數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8E5F562B-4786-493B-8254-D0FBABC48F7E}"/>
              </a:ext>
            </a:extLst>
          </p:cNvPr>
          <p:cNvSpPr txBox="1"/>
          <p:nvPr/>
        </p:nvSpPr>
        <p:spPr>
          <a:xfrm>
            <a:off x="8579858" y="3340429"/>
            <a:ext cx="1214387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TW" sz="1600" b="1" dirty="0"/>
              <a:t>死亡人數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24750FC9-F852-445D-B075-9A868AFA521A}"/>
              </a:ext>
            </a:extLst>
          </p:cNvPr>
          <p:cNvSpPr txBox="1"/>
          <p:nvPr/>
        </p:nvSpPr>
        <p:spPr>
          <a:xfrm>
            <a:off x="417098" y="3745065"/>
            <a:ext cx="3142028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TW" sz="1600"/>
              <a:t>黑人/非裔美國人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B44D21A6-2EA1-47EE-9303-467B581B80D4}"/>
              </a:ext>
            </a:extLst>
          </p:cNvPr>
          <p:cNvSpPr txBox="1"/>
          <p:nvPr/>
        </p:nvSpPr>
        <p:spPr>
          <a:xfrm>
            <a:off x="418486" y="4121989"/>
            <a:ext cx="2130641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TW" sz="1600"/>
              <a:t>西班牙裔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54583A92-3895-4AA8-8AF1-07E3BAEA3285}"/>
              </a:ext>
            </a:extLst>
          </p:cNvPr>
          <p:cNvSpPr txBox="1"/>
          <p:nvPr/>
        </p:nvSpPr>
        <p:spPr>
          <a:xfrm>
            <a:off x="429493" y="4524060"/>
            <a:ext cx="2130641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TW" sz="1600"/>
              <a:t>亞裔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EE1E7873-618A-4C4A-8BD7-5247C8CA62A2}"/>
              </a:ext>
            </a:extLst>
          </p:cNvPr>
          <p:cNvSpPr txBox="1"/>
          <p:nvPr/>
        </p:nvSpPr>
        <p:spPr>
          <a:xfrm>
            <a:off x="431166" y="4919524"/>
            <a:ext cx="2130641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TW" sz="1600" dirty="0"/>
              <a:t>白人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029C9EF8-A346-4AEB-A9AD-782D32A117BA}"/>
              </a:ext>
            </a:extLst>
          </p:cNvPr>
          <p:cNvSpPr txBox="1"/>
          <p:nvPr/>
        </p:nvSpPr>
        <p:spPr>
          <a:xfrm>
            <a:off x="432554" y="5309416"/>
            <a:ext cx="2577933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TW" sz="1600" dirty="0"/>
              <a:t>其他/未知*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0485792C-CF50-4CA9-A726-590595FA9B1C}"/>
              </a:ext>
            </a:extLst>
          </p:cNvPr>
          <p:cNvSpPr txBox="1"/>
          <p:nvPr/>
        </p:nvSpPr>
        <p:spPr>
          <a:xfrm>
            <a:off x="445327" y="5703305"/>
            <a:ext cx="2130641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TW" sz="1600"/>
              <a:t>總計</a:t>
            </a:r>
          </a:p>
        </p:txBody>
      </p:sp>
    </p:spTree>
    <p:extLst>
      <p:ext uri="{BB962C8B-B14F-4D97-AF65-F5344CB8AC3E}">
        <p14:creationId xmlns:p14="http://schemas.microsoft.com/office/powerpoint/2010/main" val="504337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3B374-E8FC-A988-BB35-1740ED8D3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3" y="320842"/>
            <a:ext cx="8596668" cy="810126"/>
          </a:xfrm>
        </p:spPr>
        <p:txBody>
          <a:bodyPr>
            <a:normAutofit/>
          </a:bodyPr>
          <a:lstStyle/>
          <a:p>
            <a:r>
              <a:rPr lang="zh-TW" sz="4000"/>
              <a:t>疫情還沒有結束*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F8BCD9-645E-AE9D-49AD-DE4C0D9CE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863" y="1098884"/>
            <a:ext cx="9156700" cy="5590674"/>
          </a:xfrm>
        </p:spPr>
        <p:txBody>
          <a:bodyPr>
            <a:normAutofit/>
          </a:bodyPr>
          <a:lstStyle/>
          <a:p>
            <a:r>
              <a:rPr lang="zh-TW" altLang="en-US" sz="2400" dirty="0"/>
              <a:t>費城社區傳播率</a:t>
            </a:r>
            <a:r>
              <a:rPr lang="zh-TW" sz="2400" dirty="0">
                <a:solidFill>
                  <a:srgbClr val="FF0000"/>
                </a:solidFill>
              </a:rPr>
              <a:t>中等</a:t>
            </a:r>
            <a:r>
              <a:rPr lang="zh-TW" sz="2400" dirty="0"/>
              <a:t>。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zh-TW" sz="2200" dirty="0"/>
              <a:t>目前，費城的 </a:t>
            </a:r>
            <a:r>
              <a:rPr lang="zh-TW" sz="2200" dirty="0">
                <a:highlight>
                  <a:srgbClr val="FFFF00"/>
                </a:highlight>
              </a:rPr>
              <a:t>PCR</a:t>
            </a:r>
            <a:r>
              <a:rPr lang="zh-TW" sz="2200" dirty="0"/>
              <a:t> 檢測有 </a:t>
            </a:r>
            <a:r>
              <a:rPr lang="zh-TW" sz="2200" dirty="0">
                <a:highlight>
                  <a:srgbClr val="FFFF00"/>
                </a:highlight>
              </a:rPr>
              <a:t>16.8%</a:t>
            </a:r>
            <a:r>
              <a:rPr lang="zh-TW" sz="2200" dirty="0"/>
              <a:t> 呈陽性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zh-TW" sz="2200" dirty="0"/>
              <a:t>過去一週的平均病例率：</a:t>
            </a:r>
            <a:r>
              <a:rPr lang="zh-TW" sz="2200" dirty="0">
                <a:highlight>
                  <a:srgbClr val="FFFF00"/>
                </a:highlight>
              </a:rPr>
              <a:t>每 100,000 人 91.2 例</a:t>
            </a:r>
            <a:r>
              <a:rPr lang="zh-TW" sz="2200" dirty="0"/>
              <a:t>              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zh-TW" sz="2200" dirty="0"/>
              <a:t>平均每天病例數：</a:t>
            </a:r>
            <a:r>
              <a:rPr lang="zh-TW" sz="2200" dirty="0">
                <a:highlight>
                  <a:srgbClr val="FFFF00"/>
                </a:highlight>
              </a:rPr>
              <a:t>209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zh-TW" sz="2200" dirty="0"/>
              <a:t>2022 年 2 月，這一數字大約翻倍。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zh-TW" sz="2200" dirty="0"/>
              <a:t>這不包括家庭檢測發現的陽性病例。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zh-TW" sz="2200" dirty="0"/>
              <a:t>費城目前有 </a:t>
            </a:r>
            <a:r>
              <a:rPr lang="zh-TW" sz="2200" dirty="0">
                <a:highlight>
                  <a:srgbClr val="FFFF00"/>
                </a:highlight>
              </a:rPr>
              <a:t>231</a:t>
            </a:r>
            <a:r>
              <a:rPr lang="zh-TW" sz="2200" dirty="0"/>
              <a:t> 名 COVID 住院患者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zh-TW" sz="2200" dirty="0"/>
              <a:t>前一週有 </a:t>
            </a:r>
            <a:r>
              <a:rPr lang="zh-TW" sz="2200" dirty="0">
                <a:highlight>
                  <a:srgbClr val="FFFF00"/>
                </a:highlight>
              </a:rPr>
              <a:t>16</a:t>
            </a:r>
            <a:r>
              <a:rPr lang="zh-TW" sz="2200" dirty="0"/>
              <a:t> 人死於 COVID。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zh-TW" sz="2200" dirty="0"/>
              <a:t>COVID-19 可能是輕症或重症，也可能導致倖存者罹患持久的健康問題。這稱為</a:t>
            </a:r>
            <a:r>
              <a:rPr lang="zh-TW" sz="2200" dirty="0">
                <a:highlight>
                  <a:srgbClr val="FFFF00"/>
                </a:highlight>
              </a:rPr>
              <a:t>「長新冠」。</a:t>
            </a:r>
          </a:p>
          <a:p>
            <a:pPr marL="0" indent="0">
              <a:buNone/>
            </a:pPr>
            <a:r>
              <a:rPr lang="zh-TW" dirty="0"/>
              <a:t>*(https://www.phila.gov/programs/coronavirus-disease-2019-covid-19/updates/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711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7CBB6-75F6-A557-DD3C-84B34ECFB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480" y="600075"/>
            <a:ext cx="10314517" cy="677779"/>
          </a:xfrm>
        </p:spPr>
        <p:txBody>
          <a:bodyPr>
            <a:noAutofit/>
          </a:bodyPr>
          <a:lstStyle/>
          <a:p>
            <a:r>
              <a:rPr lang="zh-TW"/>
              <a:t>當前資料：亞裔社區的 COVID-19 資訊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8017FB-4932-D9F0-674B-1455CB5EAE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628274"/>
            <a:ext cx="9799664" cy="5229726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zh-TW" sz="3600" dirty="0"/>
              <a:t>進行 PCR 檢測：每 10,000 人有 7.2 人（2023 年 1 月 22 日）</a:t>
            </a:r>
          </a:p>
          <a:p>
            <a:r>
              <a:rPr lang="zh-TW" sz="3600" dirty="0"/>
              <a:t>感染：每 10,000 人有 4.3 人（2023 年 1 月 15 日）</a:t>
            </a:r>
          </a:p>
          <a:p>
            <a:pPr>
              <a:lnSpc>
                <a:spcPct val="150000"/>
              </a:lnSpc>
            </a:pPr>
            <a:r>
              <a:rPr lang="zh-TW" sz="3600" dirty="0"/>
              <a:t>住院：每 10,000 人有 2 人（2023 年 1 月 1 日）</a:t>
            </a:r>
          </a:p>
          <a:p>
            <a:pPr>
              <a:lnSpc>
                <a:spcPct val="150000"/>
              </a:lnSpc>
            </a:pPr>
            <a:r>
              <a:rPr lang="zh-TW" sz="3600" dirty="0"/>
              <a:t>死亡：每 10,000 人有 1 人（2022 年 12 月 25 日）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TW" sz="2200" dirty="0"/>
              <a:t>*(https://www.phila.gov/programs/coronavirus-disease-2019-covid-19/updates</a:t>
            </a:r>
          </a:p>
          <a:p>
            <a:pPr>
              <a:lnSpc>
                <a:spcPct val="150000"/>
              </a:lnSpc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82339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6520E-70F0-79C7-67C2-7BBE4CA63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什麼是變異病毒，我們是否應該擔憂？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652589A-1412-7806-6A2D-1348162EA3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6695472"/>
              </p:ext>
            </p:extLst>
          </p:nvPr>
        </p:nvGraphicFramePr>
        <p:xfrm>
          <a:off x="600422" y="1434196"/>
          <a:ext cx="8596668" cy="53255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4282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52ED567-06B3-4107-9773-BBB6BD78673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4763DA-93BC-E094-C438-0E71720ED4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3784" y="495301"/>
            <a:ext cx="7528306" cy="7343774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zh-TW" sz="2400"/>
              <a:t>疫苗可預防重症、住院及死亡。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zh-TW" sz="2400"/>
              <a:t>雖然您仍然可能受感染，但產生嚴重後果的可能性較小。</a:t>
            </a:r>
          </a:p>
          <a:p>
            <a:pPr>
              <a:lnSpc>
                <a:spcPct val="90000"/>
              </a:lnSpc>
            </a:pPr>
            <a:r>
              <a:rPr lang="zh-TW" sz="2400"/>
              <a:t>在您接種以下疫苗後，您</a:t>
            </a:r>
            <a:r>
              <a:rPr lang="zh-TW" sz="2400">
                <a:highlight>
                  <a:srgbClr val="FFFF00"/>
                </a:highlight>
              </a:rPr>
              <a:t>已完全接種疫苗</a:t>
            </a:r>
            <a:r>
              <a:rPr lang="zh-TW" sz="2400"/>
              <a:t>：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zh-TW" sz="2400"/>
              <a:t>2 劑初級疫苗</a:t>
            </a:r>
            <a:r>
              <a:rPr lang="zh-TW" sz="2400">
                <a:highlight>
                  <a:srgbClr val="FFFF00"/>
                </a:highlight>
              </a:rPr>
              <a:t>以及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zh-TW" sz="2400"/>
              <a:t>1 劑更新的二價加強劑 </a:t>
            </a:r>
          </a:p>
          <a:p>
            <a:pPr>
              <a:lnSpc>
                <a:spcPct val="90000"/>
              </a:lnSpc>
            </a:pPr>
            <a:r>
              <a:rPr lang="zh-TW" sz="2400"/>
              <a:t>在費城，64% 的人口接種了初級疫苗系列，但只有 13% 接種了更新的二價加強劑。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zh-TW" sz="2200" b="1">
                <a:solidFill>
                  <a:srgbClr val="FF0000"/>
                </a:solidFill>
              </a:rPr>
              <a:t>費城的亞裔人口只有 14% 接種了更新的二價加強劑。</a:t>
            </a:r>
          </a:p>
          <a:p>
            <a:pPr>
              <a:lnSpc>
                <a:spcPct val="90000"/>
              </a:lnSpc>
            </a:pPr>
            <a:r>
              <a:rPr lang="zh-TW" sz="2400"/>
              <a:t>如果您感染了，您可以要求醫生開具抗病毒藥物 Paxlovid，該藥物需要在患病後前 5 天服用。 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 lvl="1">
              <a:lnSpc>
                <a:spcPct val="90000"/>
              </a:lnSpc>
            </a:pPr>
            <a:endParaRPr lang="en-US" sz="17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F551D8B-3775-4477-88B7-7B7C350D34E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0"/>
            <a:ext cx="4657344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901C3D-CFAE-460D-BD0E-7D22164D7D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590212" y="0"/>
            <a:ext cx="1059921" cy="6858000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7C0EA9-1437-4437-9D20-2BBDA1AA9F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721600" y="3721395"/>
            <a:ext cx="4345560" cy="3136604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id="{BB934D2B-85E2-4375-94EE-B66C16BF79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9B445E02-D785-4565-B842-9567BBC095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2C153736-D102-4F57-9DE7-615AFC02B0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Rectangle 27">
            <a:extLst>
              <a:ext uri="{FF2B5EF4-FFF2-40B4-BE49-F238E27FC236}">
                <a16:creationId xmlns:a16="http://schemas.microsoft.com/office/drawing/2014/main" id="{BA407A52-66F4-4CDE-A726-FF79F3EC34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8">
            <a:extLst>
              <a:ext uri="{FF2B5EF4-FFF2-40B4-BE49-F238E27FC236}">
                <a16:creationId xmlns:a16="http://schemas.microsoft.com/office/drawing/2014/main" id="{D28FFB34-4FC3-46F5-B900-D3B774FD0B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9">
            <a:extLst>
              <a:ext uri="{FF2B5EF4-FFF2-40B4-BE49-F238E27FC236}">
                <a16:creationId xmlns:a16="http://schemas.microsoft.com/office/drawing/2014/main" id="{205F7B13-ACB5-46BE-8070-0431266B18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D52A0D23-45DD-4DF4-ADE6-A81F409BB9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6A3E92-B486-4FE1-C51A-7F2A8893E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9658" y="1253067"/>
            <a:ext cx="3371742" cy="4351866"/>
          </a:xfrm>
        </p:spPr>
        <p:txBody>
          <a:bodyPr anchor="ctr">
            <a:normAutofit/>
          </a:bodyPr>
          <a:lstStyle/>
          <a:p>
            <a:r>
              <a:rPr lang="zh-TW">
                <a:solidFill>
                  <a:schemeClr val="bg1"/>
                </a:solidFill>
              </a:rPr>
              <a:t>好消息（但我們可以做得更好！）</a:t>
            </a:r>
          </a:p>
        </p:txBody>
      </p:sp>
    </p:spTree>
    <p:extLst>
      <p:ext uri="{BB962C8B-B14F-4D97-AF65-F5344CB8AC3E}">
        <p14:creationId xmlns:p14="http://schemas.microsoft.com/office/powerpoint/2010/main" val="1990438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C76AF-7D92-8BC9-D292-940768D70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36621"/>
            <a:ext cx="8596668" cy="1320800"/>
          </a:xfrm>
        </p:spPr>
        <p:txBody>
          <a:bodyPr/>
          <a:lstStyle/>
          <a:p>
            <a:r>
              <a:rPr lang="zh-TW"/>
              <a:t>疫苗與加強劑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7BF54E-705C-23B8-4341-39393292A5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49684"/>
            <a:ext cx="8596668" cy="5588000"/>
          </a:xfrm>
        </p:spPr>
        <p:txBody>
          <a:bodyPr>
            <a:noAutofit/>
          </a:bodyPr>
          <a:lstStyle/>
          <a:p>
            <a:r>
              <a:rPr lang="zh-TW" sz="2800"/>
              <a:t>初級照護提供者、醫療中心與藥店只向所有 5 歲（含）以上民眾提供更新的二價加強劑。 </a:t>
            </a:r>
          </a:p>
          <a:p>
            <a:pPr lvl="1"/>
            <a:r>
              <a:rPr lang="zh-TW" sz="2600"/>
              <a:t>原始加強劑不再提供。</a:t>
            </a:r>
          </a:p>
          <a:p>
            <a:r>
              <a:rPr lang="zh-TW" sz="2800"/>
              <a:t>如果符合以下情況，5 歲（含）以上民眾可以獲得加強劑：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zh-TW" sz="2800"/>
              <a:t>初級疫苗系列接種完至少 2 個月，或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zh-TW" sz="2800"/>
              <a:t>原始（單價）mRNA 加強劑接種後至少 2 個月。</a:t>
            </a:r>
          </a:p>
          <a:p>
            <a:pPr marL="457200" lvl="1" indent="0">
              <a:buNone/>
            </a:pPr>
            <a:r>
              <a:rPr lang="zh-TW"/>
              <a:t>*針對完成 Moderna 初級疫苗系列的 6 個月至 4 歲兒童，且距其上次接種至少 2 個月。</a:t>
            </a:r>
          </a:p>
        </p:txBody>
      </p:sp>
    </p:spTree>
    <p:extLst>
      <p:ext uri="{BB962C8B-B14F-4D97-AF65-F5344CB8AC3E}">
        <p14:creationId xmlns:p14="http://schemas.microsoft.com/office/powerpoint/2010/main" val="2506961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52ED567-06B3-4107-9773-BBB6BD78673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8D072-5164-E6C4-C7D0-C2C0844AC4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76" y="435836"/>
            <a:ext cx="7528306" cy="6849531"/>
          </a:xfrm>
        </p:spPr>
        <p:txBody>
          <a:bodyPr anchor="ctr">
            <a:normAutofit lnSpcReduction="10000"/>
          </a:bodyPr>
          <a:lstStyle/>
          <a:p>
            <a:endParaRPr lang="en-US" sz="2800" dirty="0"/>
          </a:p>
          <a:p>
            <a:r>
              <a:rPr lang="zh-TW" sz="2800"/>
              <a:t>我們需要學會長期面對 COVID，這代表我們將視其為「地方性」疾病。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zh-TW" sz="2600"/>
              <a:t>透過面對其他呼吸道疾病（如流感與 RSV），我們已學會應對措施。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zh-TW" sz="2600"/>
              <a:t>我們可能需要每年接種一次加強劑來保持免疫力，但與流感不同，對於疫苗成分我們無須憑藉猜測（請記住，變異病毒彼此具相關性）。</a:t>
            </a:r>
          </a:p>
          <a:p>
            <a:r>
              <a:rPr lang="zh-TW" sz="2800"/>
              <a:t>長期 COVID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zh-TW" sz="2600"/>
              <a:t>有些人在輕微感染後仍有持續症狀。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zh-TW" sz="2600"/>
              <a:t>如果您接種了疫苗，您患長期 COVID 的可能性會降低 50%。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F551D8B-3775-4477-88B7-7B7C350D34E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0"/>
            <a:ext cx="4657344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901C3D-CFAE-460D-BD0E-7D22164D7D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590212" y="0"/>
            <a:ext cx="1059921" cy="6858000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7C0EA9-1437-4437-9D20-2BBDA1AA9F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721600" y="3721395"/>
            <a:ext cx="4345560" cy="3136604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id="{BB934D2B-85E2-4375-94EE-B66C16BF79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9B445E02-D785-4565-B842-9567BBC095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2C153736-D102-4F57-9DE7-615AFC02B0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id="{BA407A52-66F4-4CDE-A726-FF79F3EC34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8">
            <a:extLst>
              <a:ext uri="{FF2B5EF4-FFF2-40B4-BE49-F238E27FC236}">
                <a16:creationId xmlns:a16="http://schemas.microsoft.com/office/drawing/2014/main" id="{D28FFB34-4FC3-46F5-B900-D3B774FD0B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9">
            <a:extLst>
              <a:ext uri="{FF2B5EF4-FFF2-40B4-BE49-F238E27FC236}">
                <a16:creationId xmlns:a16="http://schemas.microsoft.com/office/drawing/2014/main" id="{205F7B13-ACB5-46BE-8070-0431266B18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D52A0D23-45DD-4DF4-ADE6-A81F409BB9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A40B67-4A74-52BC-9C8E-2F0BBD893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9658" y="1253067"/>
            <a:ext cx="3371742" cy="4351866"/>
          </a:xfrm>
        </p:spPr>
        <p:txBody>
          <a:bodyPr anchor="ctr">
            <a:normAutofit/>
          </a:bodyPr>
          <a:lstStyle/>
          <a:p>
            <a:r>
              <a:rPr lang="zh-TW">
                <a:solidFill>
                  <a:schemeClr val="bg1"/>
                </a:solidFill>
              </a:rPr>
              <a:t>向前邁進</a:t>
            </a:r>
          </a:p>
        </p:txBody>
      </p:sp>
    </p:spTree>
    <p:extLst>
      <p:ext uri="{BB962C8B-B14F-4D97-AF65-F5344CB8AC3E}">
        <p14:creationId xmlns:p14="http://schemas.microsoft.com/office/powerpoint/2010/main" val="168485888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ustom 2">
      <a:dk1>
        <a:sysClr val="windowText" lastClr="000000"/>
      </a:dk1>
      <a:lt1>
        <a:sysClr val="window" lastClr="FFFFFF"/>
      </a:lt1>
      <a:dk2>
        <a:srgbClr val="FFFFFF"/>
      </a:dk2>
      <a:lt2>
        <a:srgbClr val="EBEBEB"/>
      </a:lt2>
      <a:accent1>
        <a:srgbClr val="0070C0"/>
      </a:accent1>
      <a:accent2>
        <a:srgbClr val="F0D577"/>
      </a:accent2>
      <a:accent3>
        <a:srgbClr val="F0D577"/>
      </a:accent3>
      <a:accent4>
        <a:srgbClr val="0070C0"/>
      </a:accent4>
      <a:accent5>
        <a:srgbClr val="F0D577"/>
      </a:accent5>
      <a:accent6>
        <a:srgbClr val="0070C0"/>
      </a:accent6>
      <a:hlink>
        <a:srgbClr val="000000"/>
      </a:hlink>
      <a:folHlink>
        <a:srgbClr val="000000"/>
      </a:folHlink>
    </a:clrScheme>
    <a:fontScheme name="Facet">
      <a:majorFont>
        <a:latin typeface="Trebuchet MS" panose="020B0603020202020204"/>
        <a:ea typeface="PMingLiU"/>
        <a:cs typeface=""/>
      </a:majorFont>
      <a:minorFont>
        <a:latin typeface="Trebuchet MS" panose="020B0603020202020204"/>
        <a:ea typeface="PMingLiU"/>
        <a:cs typeface="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PMingLiU"/>
        <a:cs typeface=""/>
      </a:majorFont>
      <a:minorFont>
        <a:latin typeface="Calibri" panose="020F0502020204030204"/>
        <a:ea typeface="PMingLiU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857</TotalTime>
  <Words>2110</Words>
  <Application>Microsoft Office PowerPoint</Application>
  <PresentationFormat>Widescreen</PresentationFormat>
  <Paragraphs>102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PMingLiU</vt:lpstr>
      <vt:lpstr>Trebuchet MS</vt:lpstr>
      <vt:lpstr>Wingdings</vt:lpstr>
      <vt:lpstr>Wingdings 3</vt:lpstr>
      <vt:lpstr>Facet</vt:lpstr>
      <vt:lpstr>COVID-19 資訊更新 與 亞裔社區</vt:lpstr>
      <vt:lpstr>背景</vt:lpstr>
      <vt:lpstr>累計資料：亞裔社區的 COVID-19 資訊 （自 2020 年 3 月起）</vt:lpstr>
      <vt:lpstr>疫情還沒有結束*</vt:lpstr>
      <vt:lpstr>當前資料：亞裔社區的 COVID-19 資訊</vt:lpstr>
      <vt:lpstr>什麼是變異病毒，我們是否應該擔憂？</vt:lpstr>
      <vt:lpstr>好消息（但我們可以做得更好！）</vt:lpstr>
      <vt:lpstr>疫苗與加強劑</vt:lpstr>
      <vt:lpstr>向前邁進</vt:lpstr>
      <vt:lpstr>如何保持安全</vt:lpstr>
      <vt:lpstr>如欲獲取更多資訊： </vt:lpstr>
      <vt:lpstr>謝謝！！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 Update and the Asian Community</dc:title>
  <dc:creator>Rhona Cooper</dc:creator>
  <cp:lastModifiedBy>Windows User</cp:lastModifiedBy>
  <cp:revision>87</cp:revision>
  <dcterms:created xsi:type="dcterms:W3CDTF">2021-02-08T13:10:27Z</dcterms:created>
  <dcterms:modified xsi:type="dcterms:W3CDTF">2023-02-16T20:55:56Z</dcterms:modified>
</cp:coreProperties>
</file>