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8" r:id="rId3"/>
    <p:sldId id="325" r:id="rId4"/>
    <p:sldId id="302" r:id="rId5"/>
    <p:sldId id="323" r:id="rId6"/>
    <p:sldId id="303" r:id="rId7"/>
    <p:sldId id="304" r:id="rId8"/>
    <p:sldId id="324" r:id="rId9"/>
    <p:sldId id="301" r:id="rId10"/>
    <p:sldId id="322" r:id="rId11"/>
    <p:sldId id="317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68" autoAdjust="0"/>
    <p:restoredTop sz="94618" autoAdjust="0"/>
  </p:normalViewPr>
  <p:slideViewPr>
    <p:cSldViewPr snapToGrid="0">
      <p:cViewPr varScale="1">
        <p:scale>
          <a:sx n="45" d="100"/>
          <a:sy n="45" d="100"/>
        </p:scale>
        <p:origin x="1286" y="4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49D9A-E9AE-4022-BCC8-8E7ECD76AE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7BD6F-EFD8-4C03-99B3-A925528037B2}">
      <dgm:prSet/>
      <dgm:spPr/>
      <dgm:t>
        <a:bodyPr/>
        <a:lstStyle/>
        <a:p>
          <a:pPr>
            <a:lnSpc>
              <a:spcPct val="100000"/>
            </a:lnSpc>
          </a:pPr>
          <a:r>
            <a:rPr lang="km-KH" dirty="0">
              <a:latin typeface="Khmer OS System" panose="02000500000000020004" pitchFamily="2" charset="0"/>
              <a:cs typeface="Khmer OS System" panose="02000500000000020004" pitchFamily="2" charset="0"/>
            </a:rPr>
            <a:t>វីរុស​នេះ​កំពុងប្រែប្រួល​ឥត​ឈប់​ឈរ​ ហើយនៅពេល​​ទម្រង់​ថ្មី​ៗ ឬ​វ៉ារ្យង់​ កើត​មាន​ឡើង​ នោះវាក៏អាចនឹង​​មានការ​ឆ្លងជំងឺនេះ​ម្ដងទៀតបាន​។</a:t>
          </a:r>
        </a:p>
      </dgm:t>
    </dgm:pt>
    <dgm:pt modelId="{26761994-F78F-48DA-A397-E4C3BA954C41}" type="parTrans" cxnId="{7CE82D8B-C5CB-4D6E-88F4-9F468F960516}">
      <dgm:prSet/>
      <dgm:spPr/>
      <dgm:t>
        <a:bodyPr/>
        <a:lstStyle/>
        <a:p>
          <a:endParaRPr lang="en-US"/>
        </a:p>
      </dgm:t>
    </dgm:pt>
    <dgm:pt modelId="{66278650-E6E4-4EA0-824E-290F136D5BCB}" type="sibTrans" cxnId="{7CE82D8B-C5CB-4D6E-88F4-9F468F960516}">
      <dgm:prSet/>
      <dgm:spPr/>
      <dgm:t>
        <a:bodyPr/>
        <a:lstStyle/>
        <a:p>
          <a:endParaRPr lang="en-US"/>
        </a:p>
      </dgm:t>
    </dgm:pt>
    <dgm:pt modelId="{243ED149-7AD1-4C16-9A1B-DA48E02FB8CF}">
      <dgm:prSet/>
      <dgm:spPr/>
      <dgm:t>
        <a:bodyPr/>
        <a:lstStyle/>
        <a:p>
          <a:pPr>
            <a:lnSpc>
              <a:spcPct val="100000"/>
            </a:lnSpc>
          </a:pPr>
          <a:r>
            <a:rPr lang="km-KH">
              <a:latin typeface="Khmer OS System" panose="02000500000000020004" pitchFamily="2" charset="0"/>
              <a:cs typeface="Khmer OS System" panose="02000500000000020004" pitchFamily="2" charset="0"/>
            </a:rPr>
            <a:t>XBB.1.5៖ 72.5% នៃ​ករណី    </a:t>
          </a:r>
        </a:p>
      </dgm:t>
    </dgm:pt>
    <dgm:pt modelId="{88C87AA6-4FD1-41D2-B5C3-043746DE9541}" type="parTrans" cxnId="{C6904513-E53B-470B-95D6-5CF2F8C270D8}">
      <dgm:prSet/>
      <dgm:spPr/>
      <dgm:t>
        <a:bodyPr/>
        <a:lstStyle/>
        <a:p>
          <a:endParaRPr lang="en-US"/>
        </a:p>
      </dgm:t>
    </dgm:pt>
    <dgm:pt modelId="{D2234C79-AA58-465C-93BF-B2670CD760DD}" type="sibTrans" cxnId="{C6904513-E53B-470B-95D6-5CF2F8C270D8}">
      <dgm:prSet/>
      <dgm:spPr/>
      <dgm:t>
        <a:bodyPr/>
        <a:lstStyle/>
        <a:p>
          <a:endParaRPr lang="en-US"/>
        </a:p>
      </dgm:t>
    </dgm:pt>
    <dgm:pt modelId="{93396EB0-5B01-43DB-B33F-3CAE333A6B76}">
      <dgm:prSet/>
      <dgm:spPr/>
      <dgm:t>
        <a:bodyPr/>
        <a:lstStyle/>
        <a:p>
          <a:pPr>
            <a:lnSpc>
              <a:spcPct val="100000"/>
            </a:lnSpc>
          </a:pPr>
          <a:r>
            <a:rPr lang="km-KH">
              <a:latin typeface="Khmer OS System" panose="02000500000000020004" pitchFamily="2" charset="0"/>
              <a:cs typeface="Khmer OS System" panose="02000500000000020004" pitchFamily="2" charset="0"/>
            </a:rPr>
            <a:t>BQ.1.1៖ 14.6% នៃ​ករណី  </a:t>
          </a:r>
        </a:p>
      </dgm:t>
    </dgm:pt>
    <dgm:pt modelId="{996B4C34-D877-412F-B701-EF212927F3A8}" type="parTrans" cxnId="{523A42DF-9745-4F57-9698-C347FFC6912D}">
      <dgm:prSet/>
      <dgm:spPr/>
      <dgm:t>
        <a:bodyPr/>
        <a:lstStyle/>
        <a:p>
          <a:endParaRPr lang="en-US"/>
        </a:p>
      </dgm:t>
    </dgm:pt>
    <dgm:pt modelId="{62EA5BB6-98BE-4E25-A03E-4A17ACA1616C}" type="sibTrans" cxnId="{523A42DF-9745-4F57-9698-C347FFC6912D}">
      <dgm:prSet/>
      <dgm:spPr/>
      <dgm:t>
        <a:bodyPr/>
        <a:lstStyle/>
        <a:p>
          <a:endParaRPr lang="en-US"/>
        </a:p>
      </dgm:t>
    </dgm:pt>
    <dgm:pt modelId="{A06D9377-3F06-4377-B402-A6BAF5E9D59D}">
      <dgm:prSet/>
      <dgm:spPr/>
      <dgm:t>
        <a:bodyPr/>
        <a:lstStyle/>
        <a:p>
          <a:pPr>
            <a:lnSpc>
              <a:spcPct val="100000"/>
            </a:lnSpc>
          </a:pPr>
          <a:r>
            <a:rPr lang="km-KH">
              <a:latin typeface="Khmer OS System" panose="02000500000000020004" pitchFamily="2" charset="0"/>
              <a:cs typeface="Khmer OS System" panose="02000500000000020004" pitchFamily="2" charset="0"/>
            </a:rPr>
            <a:t>BQ.1៖ 6.6% នៃ​ករណី      </a:t>
          </a:r>
        </a:p>
      </dgm:t>
    </dgm:pt>
    <dgm:pt modelId="{3C76D171-695A-41B9-9098-AD74769BBD67}" type="parTrans" cxnId="{989219B4-435B-4E2F-99AF-7EDD9F1259A7}">
      <dgm:prSet/>
      <dgm:spPr/>
      <dgm:t>
        <a:bodyPr/>
        <a:lstStyle/>
        <a:p>
          <a:endParaRPr lang="en-US"/>
        </a:p>
      </dgm:t>
    </dgm:pt>
    <dgm:pt modelId="{FD1D5058-3168-47E7-98C0-5BEDDF57BE34}" type="sibTrans" cxnId="{989219B4-435B-4E2F-99AF-7EDD9F1259A7}">
      <dgm:prSet/>
      <dgm:spPr/>
      <dgm:t>
        <a:bodyPr/>
        <a:lstStyle/>
        <a:p>
          <a:endParaRPr lang="en-US"/>
        </a:p>
      </dgm:t>
    </dgm:pt>
    <dgm:pt modelId="{79E4672D-F934-4417-ACB8-A516A4FDC475}">
      <dgm:prSet/>
      <dgm:spPr/>
      <dgm:t>
        <a:bodyPr/>
        <a:lstStyle/>
        <a:p>
          <a:pPr>
            <a:lnSpc>
              <a:spcPct val="100000"/>
            </a:lnSpc>
          </a:pPr>
          <a:r>
            <a:rPr lang="km-KH" dirty="0">
              <a:latin typeface="Khmer OS System" panose="02000500000000020004" pitchFamily="2" charset="0"/>
              <a:cs typeface="Khmer OS System" panose="02000500000000020004" pitchFamily="2" charset="0"/>
            </a:rPr>
            <a:t>XBB៖ 2.8% នៃ​ករណី</a:t>
          </a:r>
        </a:p>
      </dgm:t>
    </dgm:pt>
    <dgm:pt modelId="{A5738E6A-3950-42A4-8785-7446038CC6C4}" type="parTrans" cxnId="{1824DC79-74D0-44B8-BE58-BADEA7A8FC47}">
      <dgm:prSet/>
      <dgm:spPr/>
      <dgm:t>
        <a:bodyPr/>
        <a:lstStyle/>
        <a:p>
          <a:endParaRPr lang="en-US"/>
        </a:p>
      </dgm:t>
    </dgm:pt>
    <dgm:pt modelId="{FBF4FC2C-CCA5-4643-8E31-57295DD5A612}" type="sibTrans" cxnId="{1824DC79-74D0-44B8-BE58-BADEA7A8FC47}">
      <dgm:prSet/>
      <dgm:spPr/>
      <dgm:t>
        <a:bodyPr/>
        <a:lstStyle/>
        <a:p>
          <a:endParaRPr lang="en-US"/>
        </a:p>
      </dgm:t>
    </dgm:pt>
    <dgm:pt modelId="{5D753D72-8118-4AA4-86C3-A77932B9493D}">
      <dgm:prSet/>
      <dgm:spPr/>
      <dgm:t>
        <a:bodyPr/>
        <a:lstStyle/>
        <a:p>
          <a:pPr>
            <a:lnSpc>
              <a:spcPct val="100000"/>
            </a:lnSpc>
          </a:pPr>
          <a:r>
            <a:rPr lang="km-KH" dirty="0">
              <a:latin typeface="Khmer OS System" panose="02000500000000020004" pitchFamily="2" charset="0"/>
              <a:cs typeface="Khmer OS System" panose="02000500000000020004" pitchFamily="2" charset="0"/>
            </a:rPr>
            <a:t>CH1.1៖ 1.4% នៃ​ករណី</a:t>
          </a:r>
        </a:p>
      </dgm:t>
    </dgm:pt>
    <dgm:pt modelId="{5C39F059-00D3-439E-BA1F-BF16607F759D}" type="parTrans" cxnId="{A064E040-EC9A-4C36-8409-6B799885D265}">
      <dgm:prSet/>
      <dgm:spPr/>
      <dgm:t>
        <a:bodyPr/>
        <a:lstStyle/>
        <a:p>
          <a:endParaRPr lang="en-US"/>
        </a:p>
      </dgm:t>
    </dgm:pt>
    <dgm:pt modelId="{AB7E6D89-8C95-419E-BFEB-F51433D6BB5E}" type="sibTrans" cxnId="{A064E040-EC9A-4C36-8409-6B799885D265}">
      <dgm:prSet/>
      <dgm:spPr/>
      <dgm:t>
        <a:bodyPr/>
        <a:lstStyle/>
        <a:p>
          <a:endParaRPr lang="en-US"/>
        </a:p>
      </dgm:t>
    </dgm:pt>
    <dgm:pt modelId="{EE41D8F4-4512-4334-B9EE-0410CDD4C551}">
      <dgm:prSet/>
      <dgm:spPr/>
      <dgm:t>
        <a:bodyPr/>
        <a:lstStyle/>
        <a:p>
          <a:pPr>
            <a:lnSpc>
              <a:spcPct val="100000"/>
            </a:lnSpc>
          </a:pPr>
          <a:r>
            <a:rPr lang="km-KH">
              <a:latin typeface="Khmer OS System" panose="02000500000000020004" pitchFamily="2" charset="0"/>
              <a:cs typeface="Khmer OS System" panose="02000500000000020004" pitchFamily="2" charset="0"/>
            </a:rPr>
            <a:t>BN.1៖ 0.8% នៃ​ករណី </a:t>
          </a:r>
        </a:p>
      </dgm:t>
    </dgm:pt>
    <dgm:pt modelId="{52B9D53B-D395-4677-A302-2B9E03DC8036}" type="parTrans" cxnId="{AD88B57C-FE97-4A25-ADF4-D2A853B2803C}">
      <dgm:prSet/>
      <dgm:spPr/>
      <dgm:t>
        <a:bodyPr/>
        <a:lstStyle/>
        <a:p>
          <a:endParaRPr lang="en-US"/>
        </a:p>
      </dgm:t>
    </dgm:pt>
    <dgm:pt modelId="{F4583430-6793-4444-B655-569C217F22D5}" type="sibTrans" cxnId="{AD88B57C-FE97-4A25-ADF4-D2A853B2803C}">
      <dgm:prSet/>
      <dgm:spPr/>
      <dgm:t>
        <a:bodyPr/>
        <a:lstStyle/>
        <a:p>
          <a:endParaRPr lang="en-US"/>
        </a:p>
      </dgm:t>
    </dgm:pt>
    <dgm:pt modelId="{A97D27FE-16A4-4047-A419-75E3F8080344}">
      <dgm:prSet/>
      <dgm:spPr/>
      <dgm:t>
        <a:bodyPr/>
        <a:lstStyle/>
        <a:p>
          <a:pPr>
            <a:lnSpc>
              <a:spcPct val="100000"/>
            </a:lnSpc>
          </a:pPr>
          <a:r>
            <a:rPr lang="km-KH">
              <a:latin typeface="Khmer OS System" panose="02000500000000020004" pitchFamily="2" charset="0"/>
              <a:cs typeface="Khmer OS System" panose="02000500000000020004" pitchFamily="2" charset="0"/>
            </a:rPr>
            <a:t>BA.5៖ 0.5% នៃ​ករណី     </a:t>
          </a:r>
        </a:p>
      </dgm:t>
    </dgm:pt>
    <dgm:pt modelId="{AF5AA117-A1EF-4545-9E14-37FEDD9850A8}" type="parTrans" cxnId="{CD3C2966-6517-4D6C-A2E5-3B88B98F2EF6}">
      <dgm:prSet/>
      <dgm:spPr/>
      <dgm:t>
        <a:bodyPr/>
        <a:lstStyle/>
        <a:p>
          <a:endParaRPr lang="en-US"/>
        </a:p>
      </dgm:t>
    </dgm:pt>
    <dgm:pt modelId="{C26A58E9-369D-4D9B-A21E-CD0D5D754329}" type="sibTrans" cxnId="{CD3C2966-6517-4D6C-A2E5-3B88B98F2EF6}">
      <dgm:prSet/>
      <dgm:spPr/>
      <dgm:t>
        <a:bodyPr/>
        <a:lstStyle/>
        <a:p>
          <a:endParaRPr lang="en-US"/>
        </a:p>
      </dgm:t>
    </dgm:pt>
    <dgm:pt modelId="{A5A1A833-F5B0-4978-B4C6-0965DA12BB4B}">
      <dgm:prSet/>
      <dgm:spPr/>
      <dgm:t>
        <a:bodyPr/>
        <a:lstStyle/>
        <a:p>
          <a:pPr>
            <a:lnSpc>
              <a:spcPct val="100000"/>
            </a:lnSpc>
          </a:pPr>
          <a:r>
            <a:rPr lang="km-KH">
              <a:latin typeface="Khmer OS System" panose="02000500000000020004" pitchFamily="2" charset="0"/>
              <a:cs typeface="Khmer OS System" panose="02000500000000020004" pitchFamily="2" charset="0"/>
            </a:rPr>
            <a:t>BF.7៖ 0.4% នៃ​ករណី  </a:t>
          </a:r>
        </a:p>
      </dgm:t>
    </dgm:pt>
    <dgm:pt modelId="{44756ABF-8648-458C-ACD8-1A1831CAE64A}" type="parTrans" cxnId="{BEEE091C-096F-4A1C-8BD3-24A6A12947D8}">
      <dgm:prSet/>
      <dgm:spPr/>
      <dgm:t>
        <a:bodyPr/>
        <a:lstStyle/>
        <a:p>
          <a:endParaRPr lang="en-US"/>
        </a:p>
      </dgm:t>
    </dgm:pt>
    <dgm:pt modelId="{5C39E83C-3B1B-415A-A522-5815BE33FD3E}" type="sibTrans" cxnId="{BEEE091C-096F-4A1C-8BD3-24A6A12947D8}">
      <dgm:prSet/>
      <dgm:spPr/>
      <dgm:t>
        <a:bodyPr/>
        <a:lstStyle/>
        <a:p>
          <a:endParaRPr lang="en-US"/>
        </a:p>
      </dgm:t>
    </dgm:pt>
    <dgm:pt modelId="{4F211FEB-A3BC-4790-A3F9-149FF10E3177}">
      <dgm:prSet/>
      <dgm:spPr/>
      <dgm:t>
        <a:bodyPr/>
        <a:lstStyle/>
        <a:p>
          <a:pPr>
            <a:lnSpc>
              <a:spcPct val="100000"/>
            </a:lnSpc>
          </a:pPr>
          <a:r>
            <a:rPr lang="km-KH">
              <a:latin typeface="Khmer OS System" panose="02000500000000020004" pitchFamily="2" charset="0"/>
              <a:cs typeface="Khmer OS System" panose="02000500000000020004" pitchFamily="2" charset="0"/>
            </a:rPr>
            <a:t>BA.5.2.6៖ 0.2% នៃ​ករណី   </a:t>
          </a:r>
        </a:p>
      </dgm:t>
    </dgm:pt>
    <dgm:pt modelId="{0F7DC93D-6010-4A3E-A19C-C9A93D285A23}" type="parTrans" cxnId="{D16AB36B-74AE-41AF-BD36-A74A509A0586}">
      <dgm:prSet/>
      <dgm:spPr/>
      <dgm:t>
        <a:bodyPr/>
        <a:lstStyle/>
        <a:p>
          <a:endParaRPr lang="en-US"/>
        </a:p>
      </dgm:t>
    </dgm:pt>
    <dgm:pt modelId="{199A8E88-C952-43EB-A73C-8583294BA3C2}" type="sibTrans" cxnId="{D16AB36B-74AE-41AF-BD36-A74A509A0586}">
      <dgm:prSet/>
      <dgm:spPr/>
      <dgm:t>
        <a:bodyPr/>
        <a:lstStyle/>
        <a:p>
          <a:endParaRPr lang="en-US"/>
        </a:p>
      </dgm:t>
    </dgm:pt>
    <dgm:pt modelId="{8E922E4A-E5B1-42AA-A2DF-4ACCA4AB91FF}">
      <dgm:prSet/>
      <dgm:spPr/>
      <dgm:t>
        <a:bodyPr/>
        <a:lstStyle/>
        <a:p>
          <a:pPr>
            <a:lnSpc>
              <a:spcPct val="100000"/>
            </a:lnSpc>
          </a:pPr>
          <a:r>
            <a:rPr lang="km-KH" dirty="0">
              <a:latin typeface="Khmer OS System" panose="02000500000000020004" pitchFamily="2" charset="0"/>
              <a:cs typeface="Khmer OS System" panose="02000500000000020004" pitchFamily="2" charset="0"/>
            </a:rPr>
            <a:t>BF.11៖ 0.1% នៃ​ករណី </a:t>
          </a:r>
        </a:p>
      </dgm:t>
    </dgm:pt>
    <dgm:pt modelId="{60D6B4F4-E776-442B-817E-FC59724CB371}" type="parTrans" cxnId="{2ADC3542-B203-4E6B-BDCA-37A55EC2CE95}">
      <dgm:prSet/>
      <dgm:spPr/>
      <dgm:t>
        <a:bodyPr/>
        <a:lstStyle/>
        <a:p>
          <a:endParaRPr lang="en-US"/>
        </a:p>
      </dgm:t>
    </dgm:pt>
    <dgm:pt modelId="{CA9CE689-6174-44D9-BE09-D4CA1870FAAF}" type="sibTrans" cxnId="{2ADC3542-B203-4E6B-BDCA-37A55EC2CE95}">
      <dgm:prSet/>
      <dgm:spPr/>
      <dgm:t>
        <a:bodyPr/>
        <a:lstStyle/>
        <a:p>
          <a:endParaRPr lang="en-US"/>
        </a:p>
      </dgm:t>
    </dgm:pt>
    <dgm:pt modelId="{9859A936-8E85-4201-B867-16F7925F1C97}">
      <dgm:prSet/>
      <dgm:spPr/>
      <dgm:t>
        <a:bodyPr/>
        <a:lstStyle/>
        <a:p>
          <a:pPr>
            <a:lnSpc>
              <a:spcPct val="100000"/>
            </a:lnSpc>
          </a:pPr>
          <a:r>
            <a:rPr lang="km-KH" dirty="0">
              <a:latin typeface="Khmer OS System" panose="02000500000000020004" pitchFamily="2" charset="0"/>
              <a:cs typeface="Khmer OS System" panose="02000500000000020004" pitchFamily="2" charset="0"/>
            </a:rPr>
            <a:t>ការសិក្សា​បង្ហាញថា អ្នក​មាន​ការការពារមួយចំនួន​ប្រឆាំ​ង​​នឹងវ៉ារ្យង់ថ្មី​ៗ​ដោយសារតែ​វ៉ាក់សាំង​ បើទោះ​បីជា​​វ៉ារ្យង់​នោះ​ខុសៗ​គ្នា​ក៏ដោយ។ ពួកវា​នៅតែ​ជា​ជំនាន់​ក្រោយ​នៃ​វ៉ារ្យង់​អូមីក្រុង​ដើម​ដដែល​។</a:t>
          </a:r>
        </a:p>
      </dgm:t>
    </dgm:pt>
    <dgm:pt modelId="{2E032929-FB72-47A6-A77F-F5BC4103E5F2}" type="parTrans" cxnId="{55C7E4C8-E2AF-476D-81DE-244ADE845AA2}">
      <dgm:prSet/>
      <dgm:spPr/>
      <dgm:t>
        <a:bodyPr/>
        <a:lstStyle/>
        <a:p>
          <a:endParaRPr lang="en-US"/>
        </a:p>
      </dgm:t>
    </dgm:pt>
    <dgm:pt modelId="{434F1B39-2C66-4727-8819-E43AFED85B79}" type="sibTrans" cxnId="{55C7E4C8-E2AF-476D-81DE-244ADE845AA2}">
      <dgm:prSet/>
      <dgm:spPr/>
      <dgm:t>
        <a:bodyPr/>
        <a:lstStyle/>
        <a:p>
          <a:endParaRPr lang="en-US"/>
        </a:p>
      </dgm:t>
    </dgm:pt>
    <dgm:pt modelId="{674ACFE9-D80F-4CA7-B825-C02B3D4EBA10}" type="pres">
      <dgm:prSet presAssocID="{67A49D9A-E9AE-4022-BCC8-8E7ECD76AE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247BD-DF24-4AB7-B15B-1CD342806AC7}" type="pres">
      <dgm:prSet presAssocID="{FF97BD6F-EFD8-4C03-99B3-A925528037B2}" presName="linNode" presStyleCnt="0"/>
      <dgm:spPr/>
    </dgm:pt>
    <dgm:pt modelId="{FD8753CB-57B9-4CDA-8740-A5551332CA0F}" type="pres">
      <dgm:prSet presAssocID="{FF97BD6F-EFD8-4C03-99B3-A925528037B2}" presName="parentText" presStyleLbl="node1" presStyleIdx="0" presStyleCnt="2" custScaleX="163416" custLinFactNeighborX="-2595" custLinFactNeighborY="-193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90B91-A8FC-4799-BCD8-E88EAA154C2B}" type="pres">
      <dgm:prSet presAssocID="{FF97BD6F-EFD8-4C03-99B3-A925528037B2}" presName="descendantText" presStyleLbl="alignAccFollowNode1" presStyleIdx="0" presStyleCnt="1" custScaleX="47694" custScaleY="209624" custLinFactNeighborX="-552" custLinFactNeighborY="65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DB9C-D699-4C36-A02F-8379C7F590D4}" type="pres">
      <dgm:prSet presAssocID="{66278650-E6E4-4EA0-824E-290F136D5BCB}" presName="sp" presStyleCnt="0"/>
      <dgm:spPr/>
    </dgm:pt>
    <dgm:pt modelId="{FBE731F3-23BC-4F8C-B908-36CB32ECB23C}" type="pres">
      <dgm:prSet presAssocID="{9859A936-8E85-4201-B867-16F7925F1C97}" presName="linNode" presStyleCnt="0"/>
      <dgm:spPr/>
    </dgm:pt>
    <dgm:pt modelId="{6C5731F6-6336-4593-AE80-9C2675AC97A0}" type="pres">
      <dgm:prSet presAssocID="{9859A936-8E85-4201-B867-16F7925F1C97}" presName="parentText" presStyleLbl="node1" presStyleIdx="1" presStyleCnt="2" custScaleX="163844" custLinFactNeighborX="-5657" custLinFactNeighborY="-296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21DF3D-0B22-48C7-B1CC-417FE0E8ED7B}" type="presOf" srcId="{9859A936-8E85-4201-B867-16F7925F1C97}" destId="{6C5731F6-6336-4593-AE80-9C2675AC97A0}" srcOrd="0" destOrd="0" presId="urn:microsoft.com/office/officeart/2005/8/layout/vList5"/>
    <dgm:cxn modelId="{BEEE091C-096F-4A1C-8BD3-24A6A12947D8}" srcId="{FF97BD6F-EFD8-4C03-99B3-A925528037B2}" destId="{A5A1A833-F5B0-4978-B4C6-0965DA12BB4B}" srcOrd="7" destOrd="0" parTransId="{44756ABF-8648-458C-ACD8-1A1831CAE64A}" sibTransId="{5C39E83C-3B1B-415A-A522-5815BE33FD3E}"/>
    <dgm:cxn modelId="{D16AB36B-74AE-41AF-BD36-A74A509A0586}" srcId="{FF97BD6F-EFD8-4C03-99B3-A925528037B2}" destId="{4F211FEB-A3BC-4790-A3F9-149FF10E3177}" srcOrd="8" destOrd="0" parTransId="{0F7DC93D-6010-4A3E-A19C-C9A93D285A23}" sibTransId="{199A8E88-C952-43EB-A73C-8583294BA3C2}"/>
    <dgm:cxn modelId="{C2128A5A-EE27-418B-A6A5-6601C17063ED}" type="presOf" srcId="{A5A1A833-F5B0-4978-B4C6-0965DA12BB4B}" destId="{08190B91-A8FC-4799-BCD8-E88EAA154C2B}" srcOrd="0" destOrd="7" presId="urn:microsoft.com/office/officeart/2005/8/layout/vList5"/>
    <dgm:cxn modelId="{523A42DF-9745-4F57-9698-C347FFC6912D}" srcId="{FF97BD6F-EFD8-4C03-99B3-A925528037B2}" destId="{93396EB0-5B01-43DB-B33F-3CAE333A6B76}" srcOrd="1" destOrd="0" parTransId="{996B4C34-D877-412F-B701-EF212927F3A8}" sibTransId="{62EA5BB6-98BE-4E25-A03E-4A17ACA1616C}"/>
    <dgm:cxn modelId="{989219B4-435B-4E2F-99AF-7EDD9F1259A7}" srcId="{FF97BD6F-EFD8-4C03-99B3-A925528037B2}" destId="{A06D9377-3F06-4377-B402-A6BAF5E9D59D}" srcOrd="2" destOrd="0" parTransId="{3C76D171-695A-41B9-9098-AD74769BBD67}" sibTransId="{FD1D5058-3168-47E7-98C0-5BEDDF57BE34}"/>
    <dgm:cxn modelId="{73C7A4A7-CCAD-4EE3-873E-EC8F21762C94}" type="presOf" srcId="{A97D27FE-16A4-4047-A419-75E3F8080344}" destId="{08190B91-A8FC-4799-BCD8-E88EAA154C2B}" srcOrd="0" destOrd="6" presId="urn:microsoft.com/office/officeart/2005/8/layout/vList5"/>
    <dgm:cxn modelId="{7A87EA13-3747-4B38-9E8C-C8C8E410E579}" type="presOf" srcId="{243ED149-7AD1-4C16-9A1B-DA48E02FB8CF}" destId="{08190B91-A8FC-4799-BCD8-E88EAA154C2B}" srcOrd="0" destOrd="0" presId="urn:microsoft.com/office/officeart/2005/8/layout/vList5"/>
    <dgm:cxn modelId="{D4DA6233-71FE-4FA7-882F-E83E60324FBB}" type="presOf" srcId="{5D753D72-8118-4AA4-86C3-A77932B9493D}" destId="{08190B91-A8FC-4799-BCD8-E88EAA154C2B}" srcOrd="0" destOrd="4" presId="urn:microsoft.com/office/officeart/2005/8/layout/vList5"/>
    <dgm:cxn modelId="{C5111C7A-7FAD-42B2-BD16-60A264467A66}" type="presOf" srcId="{EE41D8F4-4512-4334-B9EE-0410CDD4C551}" destId="{08190B91-A8FC-4799-BCD8-E88EAA154C2B}" srcOrd="0" destOrd="5" presId="urn:microsoft.com/office/officeart/2005/8/layout/vList5"/>
    <dgm:cxn modelId="{1824DC79-74D0-44B8-BE58-BADEA7A8FC47}" srcId="{FF97BD6F-EFD8-4C03-99B3-A925528037B2}" destId="{79E4672D-F934-4417-ACB8-A516A4FDC475}" srcOrd="3" destOrd="0" parTransId="{A5738E6A-3950-42A4-8785-7446038CC6C4}" sibTransId="{FBF4FC2C-CCA5-4643-8E31-57295DD5A612}"/>
    <dgm:cxn modelId="{328E7BBB-9C29-4C1B-AD18-7E4883CAA247}" type="presOf" srcId="{FF97BD6F-EFD8-4C03-99B3-A925528037B2}" destId="{FD8753CB-57B9-4CDA-8740-A5551332CA0F}" srcOrd="0" destOrd="0" presId="urn:microsoft.com/office/officeart/2005/8/layout/vList5"/>
    <dgm:cxn modelId="{A064E040-EC9A-4C36-8409-6B799885D265}" srcId="{FF97BD6F-EFD8-4C03-99B3-A925528037B2}" destId="{5D753D72-8118-4AA4-86C3-A77932B9493D}" srcOrd="4" destOrd="0" parTransId="{5C39F059-00D3-439E-BA1F-BF16607F759D}" sibTransId="{AB7E6D89-8C95-419E-BFEB-F51433D6BB5E}"/>
    <dgm:cxn modelId="{9C4615DB-62E7-4CC6-9127-8F803DF2C9B6}" type="presOf" srcId="{A06D9377-3F06-4377-B402-A6BAF5E9D59D}" destId="{08190B91-A8FC-4799-BCD8-E88EAA154C2B}" srcOrd="0" destOrd="2" presId="urn:microsoft.com/office/officeart/2005/8/layout/vList5"/>
    <dgm:cxn modelId="{33AA67DA-8FE2-4D85-980C-D0B75B0C80CE}" type="presOf" srcId="{79E4672D-F934-4417-ACB8-A516A4FDC475}" destId="{08190B91-A8FC-4799-BCD8-E88EAA154C2B}" srcOrd="0" destOrd="3" presId="urn:microsoft.com/office/officeart/2005/8/layout/vList5"/>
    <dgm:cxn modelId="{39F542C1-A903-4A1F-8B3F-0CB6C74138E3}" type="presOf" srcId="{8E922E4A-E5B1-42AA-A2DF-4ACCA4AB91FF}" destId="{08190B91-A8FC-4799-BCD8-E88EAA154C2B}" srcOrd="0" destOrd="9" presId="urn:microsoft.com/office/officeart/2005/8/layout/vList5"/>
    <dgm:cxn modelId="{7CE82D8B-C5CB-4D6E-88F4-9F468F960516}" srcId="{67A49D9A-E9AE-4022-BCC8-8E7ECD76AEAC}" destId="{FF97BD6F-EFD8-4C03-99B3-A925528037B2}" srcOrd="0" destOrd="0" parTransId="{26761994-F78F-48DA-A397-E4C3BA954C41}" sibTransId="{66278650-E6E4-4EA0-824E-290F136D5BCB}"/>
    <dgm:cxn modelId="{2ADC3542-B203-4E6B-BDCA-37A55EC2CE95}" srcId="{FF97BD6F-EFD8-4C03-99B3-A925528037B2}" destId="{8E922E4A-E5B1-42AA-A2DF-4ACCA4AB91FF}" srcOrd="9" destOrd="0" parTransId="{60D6B4F4-E776-442B-817E-FC59724CB371}" sibTransId="{CA9CE689-6174-44D9-BE09-D4CA1870FAAF}"/>
    <dgm:cxn modelId="{55C7E4C8-E2AF-476D-81DE-244ADE845AA2}" srcId="{67A49D9A-E9AE-4022-BCC8-8E7ECD76AEAC}" destId="{9859A936-8E85-4201-B867-16F7925F1C97}" srcOrd="1" destOrd="0" parTransId="{2E032929-FB72-47A6-A77F-F5BC4103E5F2}" sibTransId="{434F1B39-2C66-4727-8819-E43AFED85B79}"/>
    <dgm:cxn modelId="{C6904513-E53B-470B-95D6-5CF2F8C270D8}" srcId="{FF97BD6F-EFD8-4C03-99B3-A925528037B2}" destId="{243ED149-7AD1-4C16-9A1B-DA48E02FB8CF}" srcOrd="0" destOrd="0" parTransId="{88C87AA6-4FD1-41D2-B5C3-043746DE9541}" sibTransId="{D2234C79-AA58-465C-93BF-B2670CD760DD}"/>
    <dgm:cxn modelId="{70028068-5166-4754-A805-7EF3A7045524}" type="presOf" srcId="{67A49D9A-E9AE-4022-BCC8-8E7ECD76AEAC}" destId="{674ACFE9-D80F-4CA7-B825-C02B3D4EBA10}" srcOrd="0" destOrd="0" presId="urn:microsoft.com/office/officeart/2005/8/layout/vList5"/>
    <dgm:cxn modelId="{CD3C2966-6517-4D6C-A2E5-3B88B98F2EF6}" srcId="{FF97BD6F-EFD8-4C03-99B3-A925528037B2}" destId="{A97D27FE-16A4-4047-A419-75E3F8080344}" srcOrd="6" destOrd="0" parTransId="{AF5AA117-A1EF-4545-9E14-37FEDD9850A8}" sibTransId="{C26A58E9-369D-4D9B-A21E-CD0D5D754329}"/>
    <dgm:cxn modelId="{6C5C441A-19A4-4BF5-9A0F-5DCC3D95E63D}" type="presOf" srcId="{93396EB0-5B01-43DB-B33F-3CAE333A6B76}" destId="{08190B91-A8FC-4799-BCD8-E88EAA154C2B}" srcOrd="0" destOrd="1" presId="urn:microsoft.com/office/officeart/2005/8/layout/vList5"/>
    <dgm:cxn modelId="{B5A7825B-8269-4721-8E11-A7ABB4A62DCB}" type="presOf" srcId="{4F211FEB-A3BC-4790-A3F9-149FF10E3177}" destId="{08190B91-A8FC-4799-BCD8-E88EAA154C2B}" srcOrd="0" destOrd="8" presId="urn:microsoft.com/office/officeart/2005/8/layout/vList5"/>
    <dgm:cxn modelId="{AD88B57C-FE97-4A25-ADF4-D2A853B2803C}" srcId="{FF97BD6F-EFD8-4C03-99B3-A925528037B2}" destId="{EE41D8F4-4512-4334-B9EE-0410CDD4C551}" srcOrd="5" destOrd="0" parTransId="{52B9D53B-D395-4677-A302-2B9E03DC8036}" sibTransId="{F4583430-6793-4444-B655-569C217F22D5}"/>
    <dgm:cxn modelId="{FE652248-3BF3-417F-8C04-1DE7184E76FD}" type="presParOf" srcId="{674ACFE9-D80F-4CA7-B825-C02B3D4EBA10}" destId="{A05247BD-DF24-4AB7-B15B-1CD342806AC7}" srcOrd="0" destOrd="0" presId="urn:microsoft.com/office/officeart/2005/8/layout/vList5"/>
    <dgm:cxn modelId="{2CFA7FB3-702C-4F40-B762-D38306BB247B}" type="presParOf" srcId="{A05247BD-DF24-4AB7-B15B-1CD342806AC7}" destId="{FD8753CB-57B9-4CDA-8740-A5551332CA0F}" srcOrd="0" destOrd="0" presId="urn:microsoft.com/office/officeart/2005/8/layout/vList5"/>
    <dgm:cxn modelId="{AF1A3773-0E58-4700-96C8-A9DB8EC40316}" type="presParOf" srcId="{A05247BD-DF24-4AB7-B15B-1CD342806AC7}" destId="{08190B91-A8FC-4799-BCD8-E88EAA154C2B}" srcOrd="1" destOrd="0" presId="urn:microsoft.com/office/officeart/2005/8/layout/vList5"/>
    <dgm:cxn modelId="{449E4E67-9E36-47FE-A5E4-F50B36E4E5F6}" type="presParOf" srcId="{674ACFE9-D80F-4CA7-B825-C02B3D4EBA10}" destId="{F61EDB9C-D699-4C36-A02F-8379C7F590D4}" srcOrd="1" destOrd="0" presId="urn:microsoft.com/office/officeart/2005/8/layout/vList5"/>
    <dgm:cxn modelId="{BCDBA41B-D56B-4719-A5FF-F3AD21E0353E}" type="presParOf" srcId="{674ACFE9-D80F-4CA7-B825-C02B3D4EBA10}" destId="{FBE731F3-23BC-4F8C-B908-36CB32ECB23C}" srcOrd="2" destOrd="0" presId="urn:microsoft.com/office/officeart/2005/8/layout/vList5"/>
    <dgm:cxn modelId="{B432D438-1724-4F78-A25B-1B14A1185367}" type="presParOf" srcId="{FBE731F3-23BC-4F8C-B908-36CB32ECB23C}" destId="{6C5731F6-6336-4593-AE80-9C2675AC97A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90B91-A8FC-4799-BCD8-E88EAA154C2B}">
      <dsp:nvSpPr>
        <dsp:cNvPr id="0" name=""/>
        <dsp:cNvSpPr/>
      </dsp:nvSpPr>
      <dsp:spPr>
        <a:xfrm rot="5400000">
          <a:off x="5167576" y="1349498"/>
          <a:ext cx="3274941" cy="26189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>
              <a:latin typeface="Khmer OS System" panose="02000500000000020004" pitchFamily="2" charset="0"/>
              <a:cs typeface="Khmer OS System" panose="02000500000000020004" pitchFamily="2" charset="0"/>
            </a:rPr>
            <a:t>XBB.1.5៖ 72.5% នៃ​ករណី    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>
              <a:latin typeface="Khmer OS System" panose="02000500000000020004" pitchFamily="2" charset="0"/>
              <a:cs typeface="Khmer OS System" panose="02000500000000020004" pitchFamily="2" charset="0"/>
            </a:rPr>
            <a:t>BQ.1.1៖ 14.6% នៃ​ករណី  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>
              <a:latin typeface="Khmer OS System" panose="02000500000000020004" pitchFamily="2" charset="0"/>
              <a:cs typeface="Khmer OS System" panose="02000500000000020004" pitchFamily="2" charset="0"/>
            </a:rPr>
            <a:t>BQ.1៖ 6.6% នៃ​ករណី      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 dirty="0">
              <a:latin typeface="Khmer OS System" panose="02000500000000020004" pitchFamily="2" charset="0"/>
              <a:cs typeface="Khmer OS System" panose="02000500000000020004" pitchFamily="2" charset="0"/>
            </a:rPr>
            <a:t>XBB៖ 2.8% នៃ​ករណី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 dirty="0">
              <a:latin typeface="Khmer OS System" panose="02000500000000020004" pitchFamily="2" charset="0"/>
              <a:cs typeface="Khmer OS System" panose="02000500000000020004" pitchFamily="2" charset="0"/>
            </a:rPr>
            <a:t>CH1.1៖ 1.4% នៃ​ករណី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>
              <a:latin typeface="Khmer OS System" panose="02000500000000020004" pitchFamily="2" charset="0"/>
              <a:cs typeface="Khmer OS System" panose="02000500000000020004" pitchFamily="2" charset="0"/>
            </a:rPr>
            <a:t>BN.1៖ 0.8% នៃ​ករណី 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>
              <a:latin typeface="Khmer OS System" panose="02000500000000020004" pitchFamily="2" charset="0"/>
              <a:cs typeface="Khmer OS System" panose="02000500000000020004" pitchFamily="2" charset="0"/>
            </a:rPr>
            <a:t>BA.5៖ 0.5% នៃ​ករណី     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>
              <a:latin typeface="Khmer OS System" panose="02000500000000020004" pitchFamily="2" charset="0"/>
              <a:cs typeface="Khmer OS System" panose="02000500000000020004" pitchFamily="2" charset="0"/>
            </a:rPr>
            <a:t>BF.7៖ 0.4% នៃ​ករណី  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>
              <a:latin typeface="Khmer OS System" panose="02000500000000020004" pitchFamily="2" charset="0"/>
              <a:cs typeface="Khmer OS System" panose="02000500000000020004" pitchFamily="2" charset="0"/>
            </a:rPr>
            <a:t>BA.5.2.6៖ 0.2% នៃ​ករណី   </a:t>
          </a:r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m-KH" sz="1100" kern="1200" dirty="0">
              <a:latin typeface="Khmer OS System" panose="02000500000000020004" pitchFamily="2" charset="0"/>
              <a:cs typeface="Khmer OS System" panose="02000500000000020004" pitchFamily="2" charset="0"/>
            </a:rPr>
            <a:t>BF.11៖ 0.1% នៃ​ករណី </a:t>
          </a:r>
        </a:p>
      </dsp:txBody>
      <dsp:txXfrm rot="-5400000">
        <a:off x="5495577" y="1149343"/>
        <a:ext cx="2491092" cy="3019249"/>
      </dsp:txXfrm>
    </dsp:sp>
    <dsp:sp modelId="{FD8753CB-57B9-4CDA-8740-A5551332CA0F}">
      <dsp:nvSpPr>
        <dsp:cNvPr id="0" name=""/>
        <dsp:cNvSpPr/>
      </dsp:nvSpPr>
      <dsp:spPr>
        <a:xfrm>
          <a:off x="322607" y="283488"/>
          <a:ext cx="5047526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m-KH" sz="1700" kern="1200" dirty="0">
              <a:latin typeface="Khmer OS System" panose="02000500000000020004" pitchFamily="2" charset="0"/>
              <a:cs typeface="Khmer OS System" panose="02000500000000020004" pitchFamily="2" charset="0"/>
            </a:rPr>
            <a:t>វីរុស​នេះ​កំពុងប្រែប្រួល​ឥត​ឈប់​ឈរ​ ហើយនៅពេល​​ទម្រង់​ថ្មី​ៗ ឬ​វ៉ារ្យង់​ កើត​មាន​ឡើង​ នោះវាក៏អាចនឹង​​មានការ​ឆ្លងជំងឺនេះ​ម្ដងទៀតបាន​។</a:t>
          </a:r>
        </a:p>
      </dsp:txBody>
      <dsp:txXfrm>
        <a:off x="417938" y="378819"/>
        <a:ext cx="4856864" cy="1762204"/>
      </dsp:txXfrm>
    </dsp:sp>
    <dsp:sp modelId="{6C5731F6-6336-4593-AE80-9C2675AC97A0}">
      <dsp:nvSpPr>
        <dsp:cNvPr id="0" name=""/>
        <dsp:cNvSpPr/>
      </dsp:nvSpPr>
      <dsp:spPr>
        <a:xfrm>
          <a:off x="290028" y="2794027"/>
          <a:ext cx="5070644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m-KH" sz="1700" kern="1200" dirty="0">
              <a:latin typeface="Khmer OS System" panose="02000500000000020004" pitchFamily="2" charset="0"/>
              <a:cs typeface="Khmer OS System" panose="02000500000000020004" pitchFamily="2" charset="0"/>
            </a:rPr>
            <a:t>ការសិក្សា​បង្ហាញថា អ្នក​មាន​ការការពារមួយចំនួន​ប្រឆាំ​ង​​នឹងវ៉ារ្យង់ថ្មី​ៗ​ដោយសារតែ​វ៉ាក់សាំង​ បើទោះ​បីជា​​វ៉ារ្យង់​នោះ​ខុសៗ​គ្នា​ក៏ដោយ។ ពួកវា​នៅតែ​ជា​ជំនាន់​ក្រោយ​នៃ​វ៉ារ្យង់​អូមីក្រុង​ដើម​ដដែល​។</a:t>
          </a:r>
        </a:p>
      </dsp:txBody>
      <dsp:txXfrm>
        <a:off x="385359" y="2889358"/>
        <a:ext cx="4879982" cy="1762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00A6E-B355-4932-9368-6F4B4FA47E1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8C94-5FBF-4953-A95C-D8130AF4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8C94-5FBF-4953-A95C-D8130AF4EC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6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8C94-5FBF-4953-A95C-D8130AF4E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26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7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97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739A-AE23-4F12-8C8E-07F525B3F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073" y="1787400"/>
            <a:ext cx="9303390" cy="2166664"/>
          </a:xfrm>
        </p:spPr>
        <p:txBody>
          <a:bodyPr/>
          <a:lstStyle/>
          <a:p>
            <a:pPr algn="ctr"/>
            <a:r>
              <a:rPr lang="km-KH" sz="40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បច្ចុប្បន្នភាពជំងឺ COVID-19 </a:t>
            </a:r>
            <a:br>
              <a:rPr lang="km-KH" sz="4000" b="1" dirty="0">
                <a:latin typeface="Khmer OS System" panose="02000500000000020004" pitchFamily="2" charset="0"/>
                <a:cs typeface="Khmer OS System" panose="02000500000000020004" pitchFamily="2" charset="0"/>
              </a:rPr>
            </a:br>
            <a:r>
              <a:rPr lang="km-KH" sz="40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និង</a:t>
            </a:r>
            <a:br>
              <a:rPr lang="km-KH" sz="4000" b="1" dirty="0">
                <a:latin typeface="Khmer OS System" panose="02000500000000020004" pitchFamily="2" charset="0"/>
                <a:cs typeface="Khmer OS System" panose="02000500000000020004" pitchFamily="2" charset="0"/>
              </a:rPr>
            </a:br>
            <a:r>
              <a:rPr lang="km-KH" sz="40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សហគមន៍ជនជាតិអាស៊ី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437FC-1B8F-479F-82C5-C256C3A2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337496"/>
            <a:ext cx="8552313" cy="2444304"/>
          </a:xfrm>
        </p:spPr>
        <p:txBody>
          <a:bodyPr>
            <a:normAutofit/>
          </a:bodyPr>
          <a:lstStyle/>
          <a:p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កិច្ចប្រជុំ AAWC ប្រចាំឆ្នាំ 2023</a:t>
            </a:r>
          </a:p>
          <a:p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ថ្ងៃ​ទី4 ខែ​មីនា ឆ្នាំ2023</a:t>
            </a:r>
          </a:p>
          <a:p>
            <a:pPr algn="r">
              <a:lnSpc>
                <a:spcPts val="2400"/>
              </a:lnSpc>
            </a:pPr>
            <a:r>
              <a:rPr lang="km-KH" sz="1400" dirty="0">
                <a:latin typeface="Khmer OS System" panose="02000500000000020004" pitchFamily="2" charset="0"/>
                <a:cs typeface="Khmer OS System" panose="02000500000000020004" pitchFamily="2" charset="0"/>
              </a:rPr>
              <a:t>Rhona H. Cooper, MSN, MA, RN</a:t>
            </a:r>
          </a:p>
          <a:p>
            <a:pPr algn="r">
              <a:lnSpc>
                <a:spcPts val="2400"/>
              </a:lnSpc>
            </a:pPr>
            <a:r>
              <a:rPr lang="km-KH" sz="1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អ្នកសម្របសម្រួលការពិនិត្យ និងព្យាបាល  </a:t>
            </a:r>
          </a:p>
          <a:p>
            <a:pPr algn="r">
              <a:lnSpc>
                <a:spcPts val="2400"/>
              </a:lnSpc>
            </a:pPr>
            <a:r>
              <a:rPr lang="km-KH" sz="1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ការត្រៀមលក្ខណៈសម្រាប់សុខភាពសាធារណៈ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C51CE1B-CDE7-4917-9C53-2EF8843AA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58" y="185779"/>
            <a:ext cx="3359021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5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F336-F4C1-D31E-02FF-FE3B8F016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56" y="225040"/>
            <a:ext cx="8597036" cy="10989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3200">
                <a:latin typeface="Khmer OS System" panose="02000500000000020004" pitchFamily="2" charset="0"/>
                <a:cs typeface="Khmer OS System" panose="02000500000000020004" pitchFamily="2" charset="0"/>
              </a:rPr>
              <a:t>របៀប​រក្សា​សុវត្ថិភាព​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FE6D9-E344-702B-B5CC-047CFE8CC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4309" y="1323975"/>
            <a:ext cx="9522901" cy="5969237"/>
          </a:xfrm>
        </p:spPr>
        <p:txBody>
          <a:bodyPr>
            <a:normAutofit/>
          </a:bodyPr>
          <a:lstStyle/>
          <a:p>
            <a:pPr lv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spc="50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មានហានិភ័យខ្ពស់​មែនទេ​? ពាក់ម៉ាស់​ដែលមានគុណភាព​ខ្ពស់​ (ឧ.ទា. KN95) នៅក្នុង​អគារ​តាម​ទីសាធារណៈ។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មនុស្សគ្រប់គ្នា​អាច​ជ្រើសរើស​ពាក់ម៉ាស់​គ្រប់ពេលវេលា​ ជា​ពិសេស​ពេលនៅក្នុង​អគារ​។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ធ្វើតេស្ត​ដោយខ្លួន​ឯងសិន ​មុនពេល​ទាក់ទង​ជាមួយអ្នកដែលមាន​ហានិភ័យខ្ពស់​។​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បន្ត​ទទួលបាន​វ៉ាក់សាំង​ COVID-19 ថ្មីៗ រួមទាំង​</a:t>
            </a:r>
            <a:r>
              <a:rPr lang="km-KH" b="1" dirty="0">
                <a:solidFill>
                  <a:srgbClr val="FF0000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ដូសជំរុញ​ប៊ីវ៉ាឡង់​ថ្មីផងដែរ​។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មានខ្យល់អាកាស​ចេញ​ចូល​នៅក្នុងទីតាំង​ក្នុងអគារ​។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ជៀស​វាងទាក់ទង​ជាមួយអ្នកមាន​​ជំងឺ​ COVID-19 មិនថា​ជាការសង្ស័យ ឬជាការបញ្ជាក់ករណីជំងឺ​នោះទេ​។​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ដាក់ឲ្យនៅដាច់ដោយឡែក​ ប្រសិនបើអ្នកគិត​ថា​អ្នក​កើតជំងឺ​ ឬ​បានធ្វើតេស្ត​វេជ្ជមាន​។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m-KH" spc="40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មាន​ប្រព័ន្ធ​ភាពស៊ាំ​ទន់​​ខ្សោយមែនទេ​? ពិភាក្សា​ជាមួយ​អ្នក​ផ្តល់សេវា​ថែទាំ​សុខភាព​របស់អ្នក​ដើម្បី​ការ</a:t>
            </a: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​ពារខ្លួនអ្នក​។</a:t>
            </a:r>
          </a:p>
        </p:txBody>
      </p:sp>
    </p:spTree>
    <p:extLst>
      <p:ext uri="{BB962C8B-B14F-4D97-AF65-F5344CB8AC3E}">
        <p14:creationId xmlns:p14="http://schemas.microsoft.com/office/powerpoint/2010/main" val="36483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6BB8-3CA2-4E48-9F35-83301F02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2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សម្រាប់​ព័ត៌មាន​បន្ថែម​៖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BC2C-B014-4D3F-A35B-932A60954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99" y="1576137"/>
            <a:ext cx="9936959" cy="51735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  <a:hlinkClick r:id="rId3"/>
              </a:rPr>
              <a:t>https://www.phila.gov/programs/coronavirus-disease-2019-covid-19/faq/</a:t>
            </a:r>
          </a:p>
          <a:p>
            <a:pPr>
              <a:lnSpc>
                <a:spcPct val="150000"/>
              </a:lnSpc>
            </a:pP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</a:rPr>
              <a:t>សម្រាប់​ព័ត៌មានបន្ថែម​ស្តីពី​ភាព​អាសន្ន​ពាក់ព័ន្ធនឹង​សុខភាព​៖</a:t>
            </a: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  <a:hlinkClick r:id="rId3"/>
              </a:rPr>
              <a:t>https://hip.phila.gov/emergency-response/planning-for-emergencies/</a:t>
            </a:r>
          </a:p>
          <a:p>
            <a:pPr>
              <a:lnSpc>
                <a:spcPct val="150000"/>
              </a:lnSpc>
            </a:pP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</a:rPr>
              <a:t>ប្រសិនបើអ្នកត្រូវ​ការ​កំណត់ត្រា​ចាក់វ៉ាក់សាំង​របស់អ្នក​​៖</a:t>
            </a:r>
            <a:r>
              <a:rPr lang="km-KH" sz="2000">
                <a:solidFill>
                  <a:schemeClr val="tx1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2000" u="sng">
                <a:solidFill>
                  <a:schemeClr val="tx1"/>
                </a:solidFill>
                <a:latin typeface="Khmer OS System" panose="02000500000000020004" pitchFamily="2" charset="0"/>
                <a:cs typeface="Khmer OS System" panose="02000500000000020004" pitchFamily="2" charset="0"/>
                <a:hlinkClick r:id="rId3"/>
              </a:rPr>
              <a:t>bit.ly/philavaxrecordrequest </a:t>
            </a: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</a:rPr>
              <a:t>មជ្ឈមណ្ឌល​ទំនាក់ទំនង៖ 215-685-5488     </a:t>
            </a:r>
          </a:p>
          <a:p>
            <a:pPr>
              <a:lnSpc>
                <a:spcPct val="150000"/>
              </a:lnSpc>
            </a:pP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</a:rPr>
              <a:t>អ៊ីមែល </a:t>
            </a:r>
            <a:r>
              <a:rPr lang="km-KH" sz="2000">
                <a:latin typeface="Khmer OS System" panose="02000500000000020004" pitchFamily="2" charset="0"/>
                <a:cs typeface="Khmer OS System" panose="02000500000000020004" pitchFamily="2" charset="0"/>
                <a:hlinkClick r:id="rId3"/>
              </a:rPr>
              <a:t>covid@phila.gov</a:t>
            </a:r>
          </a:p>
        </p:txBody>
      </p:sp>
    </p:spTree>
    <p:extLst>
      <p:ext uri="{BB962C8B-B14F-4D97-AF65-F5344CB8AC3E}">
        <p14:creationId xmlns:p14="http://schemas.microsoft.com/office/powerpoint/2010/main" val="138644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02A1-2AFA-4B91-8440-A16031F7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369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km-KH" sz="4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សូមអរគុណ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17AE18-B162-4E0E-88D8-FF8C3CC2C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0065" y="1773455"/>
            <a:ext cx="2935866" cy="29260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17ECF8-BB2C-5DF3-29AB-80637B7717B6}"/>
              </a:ext>
            </a:extLst>
          </p:cNvPr>
          <p:cNvSpPr txBox="1"/>
          <p:nvPr/>
        </p:nvSpPr>
        <p:spPr>
          <a:xfrm>
            <a:off x="1775268" y="530803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000">
                <a:latin typeface="Khmer OS System" panose="02000500000000020004" pitchFamily="2" charset="0"/>
                <a:cs typeface="Khmer OS System" panose="02000500000000020004" pitchFamily="2" charset="0"/>
              </a:rPr>
              <a:t>មានសំណួរដែរឬទេ​?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67D0F0-1F9F-D51C-1866-510693016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871" y="1682015"/>
            <a:ext cx="3017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m-KH" sz="3200">
                <a:latin typeface="Khmer OS System" panose="02000500000000020004" pitchFamily="2" charset="0"/>
                <a:cs typeface="Khmer OS System" panose="02000500000000020004" pitchFamily="2" charset="0"/>
              </a:rPr>
              <a:t>សាវតារ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123" y="655721"/>
            <a:ext cx="6341016" cy="5897479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m-KH" spc="-30" dirty="0">
                <a:latin typeface="Khmer OS System" panose="02000500000000020004" pitchFamily="2" charset="0"/>
                <a:cs typeface="Khmer OS System" panose="02000500000000020004" pitchFamily="2" charset="0"/>
              </a:rPr>
              <a:t>វីរុស​កូរ៉ូណា​គឺជាប្រភេទវីរុស​ថ្មី​។ មាន​ប្រភេទ​ផ្សេងៗ​ជាច្រើន​ ហើយ​ប្រភេ​ទ</a:t>
            </a: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​​មួយចំនួន​បណ្តាលឲ្យ​មានជំងឺ​ ដូចជា​គ្រុនផ្តាសាយ​ធម្មតាជាដើម​។ 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វីរុសកូរ៉ូណា​ដែលបានកំណត់អត្តសញ្ញាណ​នៅក្នុង​ឆ្នាំ​2019 ជា​ SARS-CoV-2 បាន​បង្កឲ្យកើត​មាន​ការ​រីករាលជំងឺ​ផ្លូវ​ដង្ហើម​ ដែលមានឈ្មោះថា​ជំងឺ​ COVID-19 ដែល​បណ្តាល​ឲ្យមានការស្លាប់បាត់​បង់ជីវិត​​ជាច្រើន​រាប់លាន​ករណី​ទូទាំងពិភពលោក។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m-KH" sz="1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នៅក្នុង​ទីក្រុងភីឡាដែលផ្យា​ (Philadelphia) ករណីស្លាប់សរុប​មានចំនួន​​ 5,491 ករណី។ </a:t>
            </a:r>
            <a:r>
              <a:rPr lang="km-KH" sz="1200" dirty="0">
                <a:latin typeface="Khmer OS System" panose="02000500000000020004" pitchFamily="2" charset="0"/>
                <a:cs typeface="Khmer OS System" panose="02000500000000020004" pitchFamily="2" charset="0"/>
              </a:rPr>
              <a:t>(NYT, 2/5/2023)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m-KH" sz="1800" dirty="0">
                <a:latin typeface="Khmer OS System" panose="02000500000000020004" pitchFamily="2" charset="0"/>
                <a:cs typeface="Khmer OS System" panose="02000500000000020004" pitchFamily="2" charset="0"/>
              </a:rPr>
              <a:t>95% នៃ​ការស្លាប់បាត់បង់ជីវិត​ កើតមានទៅលើ​មនុស្ស​ដែលមានអាយុ​លើស​ 55 ឆ្នាំ​។ </a:t>
            </a:r>
            <a:r>
              <a:rPr lang="km-KH" sz="1200" dirty="0">
                <a:latin typeface="Khmer OS System" panose="02000500000000020004" pitchFamily="2" charset="0"/>
                <a:cs typeface="Khmer OS System" panose="02000500000000020004" pitchFamily="2" charset="0"/>
              </a:rPr>
              <a:t>(បទសម្ភាស​ជាមួយ​វេជ្ជបណ្ឌិត​ Paul Offit, CHCRadio.com, 2/1/23)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m-KH" sz="1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ភាគច្រើននៃអ្នកដែលបាន​ស្លាប់បាត់បង់ជីវិត​​ មាន​ស្ថានភាព​រោគសញ្ញា​ស្មុគស្មាញ​លើសពីមួយ​ (​ជំងឺ​បេះដូង ជំងឺសួត ជំងឺទឹកនោមផ្អែម ការធាត់​លើស​ទម្ងន់​​ និង​ការជក់បារី)។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មាន​ករណី​ដែលបាន​រាយការណ៍​ចំនួន​ 389,000 ករណី​នៃ​ជំងឺ​ COVID-19 នៅក្នុងទីក្រុង​ភីឡាដែលផ្យា​​។ </a:t>
            </a:r>
            <a:r>
              <a:rPr lang="km-KH" sz="1200" dirty="0">
                <a:latin typeface="Khmer OS System" panose="02000500000000020004" pitchFamily="2" charset="0"/>
                <a:cs typeface="Khmer OS System" panose="02000500000000020004" pitchFamily="2" charset="0"/>
              </a:rPr>
              <a:t>(NYT, 2/5/2023)</a:t>
            </a:r>
          </a:p>
          <a:p>
            <a:pPr lvl="1">
              <a:lnSpc>
                <a:spcPct val="150000"/>
              </a:lnSpc>
            </a:pPr>
            <a:endParaRPr lang="en-US" sz="12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593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11A9-9A3B-0DAC-B938-19EA788E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667834" cy="10679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ទិន្នន័យដែលបានប្រមូល​​សរុប​៖ ជំងឺ COVID-19 នៅក្នុង​សហគមន៍​អាស៊ី</a:t>
            </a:r>
            <a:r>
              <a:rPr lang="km-KH" sz="2000" dirty="0">
                <a:latin typeface="Khmer OS System" panose="02000500000000020004" pitchFamily="2" charset="0"/>
                <a:cs typeface="Khmer OS System" panose="02000500000000020004" pitchFamily="2" charset="0"/>
              </a:rPr>
              <a:t>​</a:t>
            </a:r>
            <a:br>
              <a:rPr lang="km-KH" sz="2000" dirty="0">
                <a:latin typeface="Khmer OS System" panose="02000500000000020004" pitchFamily="2" charset="0"/>
                <a:cs typeface="Khmer OS System" panose="02000500000000020004" pitchFamily="2" charset="0"/>
              </a:rPr>
            </a:br>
            <a:r>
              <a:rPr lang="km-KH" sz="1600" dirty="0">
                <a:latin typeface="Khmer OS System" panose="02000500000000020004" pitchFamily="2" charset="0"/>
                <a:cs typeface="Khmer OS System" panose="02000500000000020004" pitchFamily="2" charset="0"/>
              </a:rPr>
              <a:t>(ចាប់តាំង​ពី​ខែ​មីនា ឆ្នាំ​2020)</a:t>
            </a:r>
            <a:endParaRPr lang="km-KH" sz="14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70B8A5-6114-4099-DCCB-B89A4A433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746985"/>
            <a:ext cx="9713976" cy="438912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F965F5-E012-4653-E9CC-18547DBC50E2}"/>
              </a:ext>
            </a:extLst>
          </p:cNvPr>
          <p:cNvSpPr/>
          <p:nvPr/>
        </p:nvSpPr>
        <p:spPr>
          <a:xfrm>
            <a:off x="381000" y="4475746"/>
            <a:ext cx="9489373" cy="433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AAFA4-189D-91E6-012E-DF3AB1BA64AB}"/>
              </a:ext>
            </a:extLst>
          </p:cNvPr>
          <p:cNvSpPr txBox="1"/>
          <p:nvPr/>
        </p:nvSpPr>
        <p:spPr>
          <a:xfrm>
            <a:off x="770021" y="6136105"/>
            <a:ext cx="814537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10D593D-07BF-4371-B451-BC1B6374289A}"/>
              </a:ext>
            </a:extLst>
          </p:cNvPr>
          <p:cNvSpPr txBox="1"/>
          <p:nvPr/>
        </p:nvSpPr>
        <p:spPr>
          <a:xfrm>
            <a:off x="479250" y="2198975"/>
            <a:ext cx="9515142" cy="800219"/>
          </a:xfrm>
          <a:prstGeom prst="rect">
            <a:avLst/>
          </a:prstGeom>
          <a:solidFill>
            <a:schemeClr val="tx2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16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ករណី​ជំងឺ​ COVID ដែលបានប្រមូល​សរុប​ ការសម្រាកពេទ្យ​ និង​ការស្លាប់បាត់បង់ជីវិត​តាម​ជាតិសាសន៍​ </a:t>
            </a:r>
          </a:p>
          <a:p>
            <a:pPr algn="ctr">
              <a:lnSpc>
                <a:spcPct val="150000"/>
              </a:lnSpc>
            </a:pPr>
            <a:r>
              <a:rPr lang="km-KH" sz="1600" dirty="0">
                <a:latin typeface="Khmer OS System" panose="02000500000000020004" pitchFamily="2" charset="0"/>
                <a:cs typeface="Khmer OS System" panose="02000500000000020004" pitchFamily="2" charset="0"/>
              </a:rPr>
              <a:t>(គិតមកត្រឹម​ 1/30/23)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23EF831-6186-4378-8778-0B5DAEE7294D}"/>
              </a:ext>
            </a:extLst>
          </p:cNvPr>
          <p:cNvSpPr txBox="1"/>
          <p:nvPr/>
        </p:nvSpPr>
        <p:spPr>
          <a:xfrm>
            <a:off x="435769" y="3337780"/>
            <a:ext cx="1914240" cy="34624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2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ជាតិសាសន៍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3551145-D42A-431C-909A-79917F5489E1}"/>
              </a:ext>
            </a:extLst>
          </p:cNvPr>
          <p:cNvSpPr txBox="1"/>
          <p:nvPr/>
        </p:nvSpPr>
        <p:spPr>
          <a:xfrm>
            <a:off x="4993956" y="3344713"/>
            <a:ext cx="937451" cy="34624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m-KH" sz="12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ករណី​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90D709-CC0B-4652-A58E-90A6B2F40944}"/>
              </a:ext>
            </a:extLst>
          </p:cNvPr>
          <p:cNvSpPr txBox="1"/>
          <p:nvPr/>
        </p:nvSpPr>
        <p:spPr>
          <a:xfrm>
            <a:off x="6035041" y="3347844"/>
            <a:ext cx="2001234" cy="34624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m-KH" sz="12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ការសម្រាកពេទ្យ​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5F562B-4786-493B-8254-D0FBABC48F7E}"/>
              </a:ext>
            </a:extLst>
          </p:cNvPr>
          <p:cNvSpPr txBox="1"/>
          <p:nvPr/>
        </p:nvSpPr>
        <p:spPr>
          <a:xfrm>
            <a:off x="8564382" y="3344649"/>
            <a:ext cx="1430010" cy="34624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m-KH" sz="12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មរណភាព​​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4750FC9-F852-445D-B075-9A868AFA521A}"/>
              </a:ext>
            </a:extLst>
          </p:cNvPr>
          <p:cNvSpPr txBox="1"/>
          <p:nvPr/>
        </p:nvSpPr>
        <p:spPr>
          <a:xfrm>
            <a:off x="459302" y="3763353"/>
            <a:ext cx="3198298" cy="3039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0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ជនជាតិ​ស្បែកខ្មៅ/ជនជាតិអាមេរិក​ដើមកំណើតអាហ្វ្រិក​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44D21A6-2EA1-47EE-9303-467B581B80D4}"/>
              </a:ext>
            </a:extLst>
          </p:cNvPr>
          <p:cNvSpPr txBox="1"/>
          <p:nvPr/>
        </p:nvSpPr>
        <p:spPr>
          <a:xfrm>
            <a:off x="463296" y="4154190"/>
            <a:ext cx="21306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m-KH" sz="1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ជនជាតិ​អេស្ប៉ា​ញ​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4583A92-3895-4AA8-8AF1-07E3BAEA3285}"/>
              </a:ext>
            </a:extLst>
          </p:cNvPr>
          <p:cNvSpPr txBox="1"/>
          <p:nvPr/>
        </p:nvSpPr>
        <p:spPr>
          <a:xfrm>
            <a:off x="463257" y="4524764"/>
            <a:ext cx="2130641" cy="346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ជនជាតិ​អាស៊ី​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E1E7873-618A-4C4A-8BD7-5247C8CA62A2}"/>
              </a:ext>
            </a:extLst>
          </p:cNvPr>
          <p:cNvSpPr txBox="1"/>
          <p:nvPr/>
        </p:nvSpPr>
        <p:spPr>
          <a:xfrm>
            <a:off x="459302" y="4923040"/>
            <a:ext cx="2130641" cy="346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200">
                <a:latin typeface="Khmer OS System" panose="02000500000000020004" pitchFamily="2" charset="0"/>
                <a:cs typeface="Khmer OS System" panose="02000500000000020004" pitchFamily="2" charset="0"/>
              </a:rPr>
              <a:t>ជនជាតិ​ស្បែកស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29C9EF8-A346-4AEB-A9AD-782D32A117BA}"/>
              </a:ext>
            </a:extLst>
          </p:cNvPr>
          <p:cNvSpPr txBox="1"/>
          <p:nvPr/>
        </p:nvSpPr>
        <p:spPr>
          <a:xfrm>
            <a:off x="463502" y="5310120"/>
            <a:ext cx="2206546" cy="346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ផ្សេងៗ​/មិនដឹង​*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485792C-CF50-4CA9-A726-590595FA9B1C}"/>
              </a:ext>
            </a:extLst>
          </p:cNvPr>
          <p:cNvSpPr txBox="1"/>
          <p:nvPr/>
        </p:nvSpPr>
        <p:spPr>
          <a:xfrm>
            <a:off x="460803" y="5725813"/>
            <a:ext cx="2130641" cy="34624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200">
                <a:latin typeface="Khmer OS System" panose="02000500000000020004" pitchFamily="2" charset="0"/>
                <a:cs typeface="Khmer OS System" panose="02000500000000020004" pitchFamily="2" charset="0"/>
              </a:rPr>
              <a:t>សរុប</a:t>
            </a:r>
          </a:p>
        </p:txBody>
      </p:sp>
    </p:spTree>
    <p:extLst>
      <p:ext uri="{BB962C8B-B14F-4D97-AF65-F5344CB8AC3E}">
        <p14:creationId xmlns:p14="http://schemas.microsoft.com/office/powerpoint/2010/main" val="50433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B374-E8FC-A988-BB35-1740ED8D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20842"/>
            <a:ext cx="8596668" cy="810126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km-KH" sz="40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ជំងឺរាតត្បាត​មិនទាន់បញ្ចប់នៅឡើ​យទេ​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BCD9-645E-AE9D-49AD-DE4C0D9C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098884"/>
            <a:ext cx="9156700" cy="55906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នៅក្នុងទីក្រុង​ភីឡាដែលផ្យា​ កម្រិត​តាម​​សហគមន៍​គឺ​មានជា​​</a:t>
            </a:r>
            <a:r>
              <a:rPr lang="km-KH" sz="2400" dirty="0">
                <a:solidFill>
                  <a:srgbClr val="FF0000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មធ្យម​</a:t>
            </a:r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បច្ចុប្បន្ននេះ 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16.8% </a:t>
            </a: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នៃ​ការធ្វើតេស្ត​ 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PCR </a:t>
            </a: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ទាំង​អស់នៅក្នុង​ទីក្រុងភីឡាដែលផ្យា​គឺមាន​ភាព​​វិជ្ជមាន​។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អត្រាករណីជាមធ្យម​សម្រាប់​សប្តាហ៍កន្លងទៅ៖ 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91.2 ក្នុង​ 100,000</a:t>
            </a: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               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ករណី​ប្រចាំ​ថ្ងៃ​ជាមធ្យម​៖ 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209</a:t>
            </a:r>
          </a:p>
          <a:p>
            <a:pPr lvl="3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នៅក្នុង​ខែ​កុម្ភៈ ឆ្នាំ​2022 មានចំនួនករណីប្រមាណ​ទ្វេដង​នៃ​ចំនួនករណីនោះ​។</a:t>
            </a:r>
          </a:p>
          <a:p>
            <a:pPr lvl="3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នេះ​នៅមិនរាប់បញ្ចូល​ករណី​វិជ្ជមានដែល​បានរកឃើញ​តាមរយៈការធ្វើតេស្ត​នៅតាមផ្ទះផង។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មាន​ការសម្រាកពេទ្យ​ដោយសារជំងឺ​ COVID 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ចំនួន 231 </a:t>
            </a: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ករណី​នៅក្នុងទីក្រុង​ភីឡាដែលផ្យា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​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មាន​ការស្លាប់បាត់បង់ជីវិត​ 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16 </a:t>
            </a: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ករណីពាក់ព័ន្ធនឹង​ជំងឺ​ COVID កាលពីសប្តាហ៍​កន្លងទៅ។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m-KH" sz="22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ជំងឺ​ COVID-19 អាច​មានសភាពស្រាល​ ឬ​ធ្ងន់ធ្ងរ​ ហើយក៏អាច​បណ្តាល​ឲ្យ​មានបញ្ហា​សុខភាព​រយៈពេល​វែងចំពោះអ្នកដែលបាន​រួចផុត​ពី​ជំងឺនេះ​។ នេះ​ហៅថា​ </a:t>
            </a:r>
            <a:r>
              <a:rPr lang="km-KH" sz="22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“​ជំងឺ​ COVID រយៈពេលវែង​”។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*(https://www.phila.gov/programs/coronavirus-disease-2019-covid-19/updates/</a:t>
            </a:r>
          </a:p>
          <a:p>
            <a:pPr>
              <a:lnSpc>
                <a:spcPct val="17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7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7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1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CBB6-75F6-A557-DD3C-84B34ECF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80" y="600075"/>
            <a:ext cx="10314517" cy="67777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ទិន្នន័យបច្ចុប្បន្ន​៖ ជំងឺ COVID-19​ នៅក្នុង​សហគមន៍ជនជាតិអាស៊ី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17FB-4932-D9F0-674B-1455CB5EA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274"/>
            <a:ext cx="9284813" cy="5229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ការធ្វើតេស្ត​ PCR ដែលបានផ្តល់ជូន​៖ 7.2 នាក់​ក្នុង 10,000 នាក់ (1/22/23)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ការ​ឆ្លង​ជំងឺ​​៖ 4.3 នាក់ក្នុង​ 10,000 នាក់ (1/15/23)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ការសម្រាកពេទ្យ​៖ .2 នាក់ក្នុង​ 10,000 នាក់ (1/1/23)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មរណភាព​​៖ .1 នាក់ក្នុង​ 10,000 នាក់ (12/25/22)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*(https://www.phila.gov/programs/coronavirus-disease-2019-covid-19/updates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33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520E-70F0-79C7-67C2-7BBE4CA6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km-KH" sz="2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តើវ៉ារ្យង់​ជាអ្វី ហើយតើយើង​គួរប្រុងប្រយ័ត្នដែរឬទេ​?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52589A-1412-7806-6A2D-1348162EA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607762"/>
              </p:ext>
            </p:extLst>
          </p:nvPr>
        </p:nvGraphicFramePr>
        <p:xfrm>
          <a:off x="600422" y="1434196"/>
          <a:ext cx="8596668" cy="532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28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63DA-93BC-E094-C438-0E71720ED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784" y="495301"/>
            <a:ext cx="7528306" cy="7343774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វ៉ាក់សាំងការពារ​ប្រឆាំង​នឹង​ជំងឺធ្ងន់ធ្ងរ​ ការសម្រាកពេទ្យ​ និង​ការស្លាប់​បាត់បង់ជីវិត​។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km-KH" sz="1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ពិតមែនតែ​អ្នកនៅតែ​អាច​ឆ្លង​ជំងឺយ៉ាង​ណាក្តី ក៏វា​ទំនងជា​​មិនអាច​ធ្វើ​ឲ្យអ្នក​មានផល​លំបាក​ធ្ងន់ធ្ងរ​នោះដែរ​​។</a:t>
            </a:r>
          </a:p>
          <a:p>
            <a:pPr>
              <a:lnSpc>
                <a:spcPct val="130000"/>
              </a:lnSpc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អ្នក​ត្រូវ</a:t>
            </a:r>
            <a:r>
              <a:rPr lang="km-KH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បាន​ចាក់វ៉ាក់សាំង​គ្រប់ចំនួន</a:t>
            </a: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​ នៅពេល​អ្នក​បានទទួល​៖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km-KH" sz="1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វ៉ាក់សាំង​ </a:t>
            </a:r>
            <a:r>
              <a:rPr lang="km-KH" sz="1800" dirty="0">
                <a:highlight>
                  <a:srgbClr val="FFFF00"/>
                </a:highlight>
                <a:latin typeface="Khmer OS System" panose="02000500000000020004" pitchFamily="2" charset="0"/>
                <a:cs typeface="Khmer OS System" panose="02000500000000020004" pitchFamily="2" charset="0"/>
              </a:rPr>
              <a:t>AND </a:t>
            </a:r>
            <a:r>
              <a:rPr lang="km-KH" sz="1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ដំបូង​ចំនួន​ 2 ដូស​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km-KH" sz="1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វ៉ាក់សាំង​ដូសជំរុញ​ប៊ីវ៉ាឡង់​ថ្មី​ចំនួន​ 1 ដូស​ </a:t>
            </a:r>
          </a:p>
          <a:p>
            <a:pPr>
              <a:lnSpc>
                <a:spcPct val="130000"/>
              </a:lnSpc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នៅទីក្រុងភីឡាដែលផ្យា​ ប្រជា​ជនចំនួន​ 64% ត្រូវបាន​ចាក់សេរីវ៉ាក់សាំងដំបូង​ ប៉ន្តែ​ 13% បាន​ទទួល​​វ៉ាក់សាំង​ដូសជំរុញ​ប៊ីវ៉ាឡង់​ថ្មី។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km-KH" b="1" dirty="0">
                <a:solidFill>
                  <a:srgbClr val="FF0000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ក្នុងចំណោម​ជនជាតិអាស៊ីនៅក្នុង​ទីក្រុង​ភីឡាដែលផ្យា​ មាន​តែ​ 14% ប៉ុណ្ណោះដែល​បានទទួល​ដូស​ជំរុញ​ប៊ីវ៉ាឡង់ថ្មី​។</a:t>
            </a:r>
          </a:p>
          <a:p>
            <a:pPr>
              <a:lnSpc>
                <a:spcPct val="130000"/>
              </a:lnSpc>
            </a:pPr>
            <a:r>
              <a:rPr lang="km-KH" spc="20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ប្រសិនបើអ្នក​ឆ្លង​ជំងឺ អ្នកអាច​សុំឲ្យវេជ្ជបណ្ឌិត​ចេញវេជ្ជបញ្ជា​ថ្នាំ​ប្រឆាំង​​ម</a:t>
            </a: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េរោ​គ គឺថ្នាំ​​ផាក​ឡូ​វីដ (Paxlovid) ដែលចាំបាច់ត្រូវ​ប្រើ​ក្នុងរយៈ​ពេល​ 5 ថ្ងៃ​ដំបូង​បន្ទាប់​ពីមានជំងឺ​។ </a:t>
            </a:r>
          </a:p>
          <a:p>
            <a:pPr>
              <a:lnSpc>
                <a:spcPct val="13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3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 lvl="1">
              <a:lnSpc>
                <a:spcPct val="130000"/>
              </a:lnSpc>
            </a:pPr>
            <a:endParaRPr lang="en-US" sz="12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A3E92-B486-4FE1-C51A-7F2A8893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m-KH" sz="2800" dirty="0">
                <a:solidFill>
                  <a:schemeClr val="bg1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ដំណឹង​ល្អ​ (ប៉ុន្តែ​យើង​អាចនឹង​ល្អប្រសើរជាងនេះ!)</a:t>
            </a:r>
          </a:p>
        </p:txBody>
      </p:sp>
    </p:spTree>
    <p:extLst>
      <p:ext uri="{BB962C8B-B14F-4D97-AF65-F5344CB8AC3E}">
        <p14:creationId xmlns:p14="http://schemas.microsoft.com/office/powerpoint/2010/main" val="199043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76AF-7D92-8BC9-D292-940768D7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6621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km-KH" sz="2800">
                <a:latin typeface="Khmer OS System" panose="02000500000000020004" pitchFamily="2" charset="0"/>
                <a:cs typeface="Khmer OS System" panose="02000500000000020004" pitchFamily="2" charset="0"/>
              </a:rPr>
              <a:t>វ៉ាក់សាំង និង​ដូសជំរុញ​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F54E-705C-23B8-4341-39393292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684"/>
            <a:ext cx="8596668" cy="558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20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អ្នក​ផ្តល់​ការថែទាំ​បឋម មណ្ឌល​សុខភាព និង​ឱសថស្ថាន​ ​នឹងផ្តល់​ដូសជំរុញ​ប៊ីវ៉ាឡង់ថ្មី​ដល់​មនុស្ស​គ្រប់គ្នាដែល​មានអាយុ​ 5 ឆ្នាំឡើង​ទៅប៉ុណ្ណោះ​។ </a:t>
            </a:r>
          </a:p>
          <a:p>
            <a:pPr lvl="1">
              <a:lnSpc>
                <a:spcPct val="150000"/>
              </a:lnSpc>
            </a:pPr>
            <a:r>
              <a:rPr lang="km-KH" sz="20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ដូសជំរុញ​ដើម​ គឺ​លែង​មានផ្តល់ជូនទៀត​ហើយ​។</a:t>
            </a:r>
          </a:p>
          <a:p>
            <a:pPr>
              <a:lnSpc>
                <a:spcPct val="150000"/>
              </a:lnSpc>
            </a:pPr>
            <a:r>
              <a:rPr lang="km-KH" sz="20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បុគ្គលដែលមានអាយុ​ 5​ ឆ្នាំឡើង​ទៅ​ អាច​ទទួលបានដូសជំរុញ​ ប្រសិនបើវាមាន៖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m-KH" sz="20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រយៈពេលយ៉ាង​តិច​​ 2 ខែ​បន្ទាប់​ពី​​បញ្ចប់សេវាដូស​ទីមួយ​ ឬ​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m-KH" sz="2000" spc="80" dirty="0">
                <a:latin typeface="Khmer OS System" panose="02000500000000020004" pitchFamily="2" charset="0"/>
                <a:cs typeface="Khmer OS System" panose="02000500000000020004" pitchFamily="2" charset="0"/>
              </a:rPr>
              <a:t>រយៈពេលយ៉ាង​តិច​ 2 ខែ​បន្ទប់​ពី​ទទួលបាន​ដូស​ជំរុញ​​ mRNA ដើម </a:t>
            </a:r>
            <a:r>
              <a:rPr lang="en-US" sz="2000" spc="80" dirty="0">
                <a:latin typeface="Khmer OS System" panose="02000500000000020004" pitchFamily="2" charset="0"/>
                <a:cs typeface="Khmer OS System" panose="02000500000000020004" pitchFamily="2" charset="0"/>
              </a:rPr>
              <a:t>  </a:t>
            </a:r>
            <a:r>
              <a:rPr lang="km-KH" sz="2000" spc="80" dirty="0">
                <a:latin typeface="Khmer OS System" panose="02000500000000020004" pitchFamily="2" charset="0"/>
                <a:cs typeface="Khmer OS System" panose="02000500000000020004" pitchFamily="2" charset="0"/>
              </a:rPr>
              <a:t>(​ម៉</a:t>
            </a:r>
            <a:r>
              <a:rPr lang="km-KH" sz="20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ូណូ​វ៉ាឡង់​)។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km-KH" dirty="0">
                <a:latin typeface="Khmer OS System" panose="02000500000000020004" pitchFamily="2" charset="0"/>
                <a:cs typeface="Khmer OS System" panose="02000500000000020004" pitchFamily="2" charset="0"/>
              </a:rPr>
              <a:t>*សម្រាប់​កុមារដែលមានអាយុ​ 6 ខែ​ដល់​ 4 ឆ្នាំ​ ដែល​បានបញ្ចប់សេរីវ៉ាក់សាំងដំបូង​​ប្រភេទ​ Moderna និង​ក្នុងករណី​​រយៈពេលយ៉ាង​តិច​ 2​ ខែ​គិតចាប់​ពីដូស​ចុងក្រោយ​របស់ពួកគេ​។</a:t>
            </a:r>
          </a:p>
        </p:txBody>
      </p:sp>
    </p:spTree>
    <p:extLst>
      <p:ext uri="{BB962C8B-B14F-4D97-AF65-F5344CB8AC3E}">
        <p14:creationId xmlns:p14="http://schemas.microsoft.com/office/powerpoint/2010/main" val="250696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" y="435836"/>
            <a:ext cx="7528306" cy="6849531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endParaRPr lang="en-US" sz="28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60000"/>
              </a:lnSpc>
            </a:pPr>
            <a:r>
              <a:rPr lang="km-KH" sz="28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យើង​នឹង​ចាំបាច់ត្រូវ​រៀនរស់នៅ​ជាមួយ​នឹង​ជំងឺ​ COVID មានន័យថា​គេនឹង​ចាត់ទុកវា​ជា​ “ជំងឺ​រាត​ត្បាត”។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km-KH" sz="2600" spc="40" dirty="0">
                <a:latin typeface="Khmer OS System" panose="02000500000000020004" pitchFamily="2" charset="0"/>
                <a:cs typeface="Khmer OS System" panose="02000500000000020004" pitchFamily="2" charset="0"/>
              </a:rPr>
              <a:t>យើង​បាន​​ធ្វើ​រឿងនេះ​ជាមួយ​នឹង​ជំងឺ​ផ្លូវ​ដង្ហើម​ផ្សេងទៀត​ ដូចជា​គ្រុន​ផ្តា</a:t>
            </a:r>
            <a:r>
              <a:rPr lang="km-KH" sz="26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សាយធំ និង​ជំងឺ ​RSV។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km-KH" sz="26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យើង​អាចនឹង​ត្រូវ​ការ​ដូស​ជំរុញ​ប្រចាំឆ្នាំ​ដើម្បីរក្សា​បាន​ភាពស៊ាំ ប៉ុន្តែ​​មិនដូចជាគ្រុនផ្តាសាយ​ធំ​ឡើយ​ ​មិនមានការប៉ាន់ស្មាន​ច្រើនឡើយ​ថាតើ​វ៉ាក់សាំង​មាន​ផ្ទុក​​ធាតុផ្សំ​អ្វីខ្លះនោះទេ​​ ​(សូមចាំ​ថា វ៉ា​រ្យង់​គឺ​មានពាក់ព័ន្ធគ្នា​​)​។</a:t>
            </a:r>
          </a:p>
          <a:p>
            <a:pPr>
              <a:lnSpc>
                <a:spcPct val="160000"/>
              </a:lnSpc>
            </a:pPr>
            <a:r>
              <a:rPr lang="km-KH" sz="2800" dirty="0">
                <a:latin typeface="Khmer OS System" panose="02000500000000020004" pitchFamily="2" charset="0"/>
                <a:cs typeface="Khmer OS System" panose="02000500000000020004" pitchFamily="2" charset="0"/>
              </a:rPr>
              <a:t>COVID រយៈពេលវែង​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km-KH" sz="26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មនុស្ស​មួយចំនួន​មានរោគសញ្ញា​ជាបន្តបន្ទាប់​ បន្ទាប់​ពីមានការឆ្លង​ជំងឺកម្រិត​ស្រាល​។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km-KH" sz="26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អ្នក​អាច​នឹង​មាន​លទ្ធភាពកើត​ជំងឺ​ COVID រយៈពេលវែង​តិចជាង​ 50% ប្រសិនបើ​អ្នក​បាន​ចាក់​​វ៉ាក់សាំង​។</a:t>
            </a:r>
          </a:p>
          <a:p>
            <a:pPr>
              <a:lnSpc>
                <a:spcPct val="16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6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60000"/>
              </a:lnSpc>
            </a:pPr>
            <a:endParaRPr lang="en-US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km-KH" dirty="0">
                <a:solidFill>
                  <a:schemeClr val="bg1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បន្ត​</a:t>
            </a:r>
          </a:p>
        </p:txBody>
      </p:sp>
    </p:spTree>
    <p:extLst>
      <p:ext uri="{BB962C8B-B14F-4D97-AF65-F5344CB8AC3E}">
        <p14:creationId xmlns:p14="http://schemas.microsoft.com/office/powerpoint/2010/main" val="1684858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EBEBEB"/>
      </a:lt2>
      <a:accent1>
        <a:srgbClr val="0070C0"/>
      </a:accent1>
      <a:accent2>
        <a:srgbClr val="F0D577"/>
      </a:accent2>
      <a:accent3>
        <a:srgbClr val="F0D577"/>
      </a:accent3>
      <a:accent4>
        <a:srgbClr val="0070C0"/>
      </a:accent4>
      <a:accent5>
        <a:srgbClr val="F0D577"/>
      </a:accent5>
      <a:accent6>
        <a:srgbClr val="0070C0"/>
      </a:accent6>
      <a:hlink>
        <a:srgbClr val="000000"/>
      </a:hlink>
      <a:folHlink>
        <a:srgbClr val="00000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2177</Words>
  <Application>Microsoft Office PowerPoint</Application>
  <PresentationFormat>Widescreen</PresentationFormat>
  <Paragraphs>102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Khmer OS System</vt:lpstr>
      <vt:lpstr>Trebuchet MS</vt:lpstr>
      <vt:lpstr>Wingdings</vt:lpstr>
      <vt:lpstr>Wingdings 3</vt:lpstr>
      <vt:lpstr>Facet</vt:lpstr>
      <vt:lpstr>បច្ចុប្បន្នភាពជំងឺ COVID-19  និង សហគមន៍ជនជាតិអាស៊ី</vt:lpstr>
      <vt:lpstr>សាវតារ</vt:lpstr>
      <vt:lpstr>ទិន្នន័យដែលបានប្រមូល​​សរុប​៖ ជំងឺ COVID-19 នៅក្នុង​សហគមន៍​អាស៊ី​ (ចាប់តាំង​ពី​ខែ​មីនា ឆ្នាំ​2020)</vt:lpstr>
      <vt:lpstr>ជំងឺរាតត្បាត​មិនទាន់បញ្ចប់នៅឡើ​យទេ​ *</vt:lpstr>
      <vt:lpstr>ទិន្នន័យបច្ចុប្បន្ន​៖ ជំងឺ COVID-19​ នៅក្នុង​សហគមន៍ជនជាតិអាស៊ី</vt:lpstr>
      <vt:lpstr>តើវ៉ារ្យង់​ជាអ្វី ហើយតើយើង​គួរប្រុងប្រយ័ត្នដែរឬទេ​?</vt:lpstr>
      <vt:lpstr>ដំណឹង​ល្អ​ (ប៉ុន្តែ​យើង​អាចនឹង​ល្អប្រសើរជាងនេះ!)</vt:lpstr>
      <vt:lpstr>វ៉ាក់សាំង និង​ដូសជំរុញ​</vt:lpstr>
      <vt:lpstr>បន្ត​</vt:lpstr>
      <vt:lpstr>របៀប​រក្សា​សុវត្ថិភាព​</vt:lpstr>
      <vt:lpstr>សម្រាប់​ព័ត៌មាន​បន្ថែម​៖ </vt:lpstr>
      <vt:lpstr>សូមអរគុណ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 and the Asian Community</dc:title>
  <dc:creator>Rhona Cooper</dc:creator>
  <cp:lastModifiedBy>Windows User</cp:lastModifiedBy>
  <cp:revision>105</cp:revision>
  <dcterms:created xsi:type="dcterms:W3CDTF">2021-02-08T13:10:27Z</dcterms:created>
  <dcterms:modified xsi:type="dcterms:W3CDTF">2023-02-16T20:55:23Z</dcterms:modified>
</cp:coreProperties>
</file>