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98" r:id="rId3"/>
    <p:sldId id="325" r:id="rId4"/>
    <p:sldId id="302" r:id="rId5"/>
    <p:sldId id="323" r:id="rId6"/>
    <p:sldId id="303" r:id="rId7"/>
    <p:sldId id="304" r:id="rId8"/>
    <p:sldId id="324" r:id="rId9"/>
    <p:sldId id="301" r:id="rId10"/>
    <p:sldId id="322" r:id="rId11"/>
    <p:sldId id="317" r:id="rId12"/>
    <p:sldId id="29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4618" autoAdjust="0"/>
  </p:normalViewPr>
  <p:slideViewPr>
    <p:cSldViewPr snapToGrid="0">
      <p:cViewPr varScale="1">
        <p:scale>
          <a:sx n="45" d="100"/>
          <a:sy n="45" d="100"/>
        </p:scale>
        <p:origin x="96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A49D9A-E9AE-4022-BCC8-8E7ECD76AEA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97BD6F-EFD8-4C03-99B3-A925528037B2}">
      <dgm:prSet/>
      <dgm:spPr/>
      <dgm:t>
        <a:bodyPr/>
        <a:lstStyle/>
        <a:p>
          <a:r>
            <a:rPr lang="ko-KR"/>
            <a:t>바이러스는 끊임없이 변화하며 새로운 버전 또는 새로운 종이 계속 발견되기 때문에 재감염이 될 수 있습니다.</a:t>
          </a:r>
        </a:p>
      </dgm:t>
    </dgm:pt>
    <dgm:pt modelId="{26761994-F78F-48DA-A397-E4C3BA954C41}" type="parTrans" cxnId="{7CE82D8B-C5CB-4D6E-88F4-9F468F960516}">
      <dgm:prSet/>
      <dgm:spPr/>
      <dgm:t>
        <a:bodyPr/>
        <a:lstStyle/>
        <a:p>
          <a:endParaRPr lang="en-US"/>
        </a:p>
      </dgm:t>
    </dgm:pt>
    <dgm:pt modelId="{66278650-E6E4-4EA0-824E-290F136D5BCB}" type="sibTrans" cxnId="{7CE82D8B-C5CB-4D6E-88F4-9F468F960516}">
      <dgm:prSet/>
      <dgm:spPr/>
      <dgm:t>
        <a:bodyPr/>
        <a:lstStyle/>
        <a:p>
          <a:endParaRPr lang="en-US"/>
        </a:p>
      </dgm:t>
    </dgm:pt>
    <dgm:pt modelId="{243ED149-7AD1-4C16-9A1B-DA48E02FB8CF}">
      <dgm:prSet/>
      <dgm:spPr/>
      <dgm:t>
        <a:bodyPr/>
        <a:lstStyle/>
        <a:p>
          <a:r>
            <a:rPr lang="ko-KR"/>
            <a:t>XBB.1.5: 사례 중 72.5%    </a:t>
          </a:r>
        </a:p>
      </dgm:t>
    </dgm:pt>
    <dgm:pt modelId="{88C87AA6-4FD1-41D2-B5C3-043746DE9541}" type="parTrans" cxnId="{C6904513-E53B-470B-95D6-5CF2F8C270D8}">
      <dgm:prSet/>
      <dgm:spPr/>
      <dgm:t>
        <a:bodyPr/>
        <a:lstStyle/>
        <a:p>
          <a:endParaRPr lang="en-US"/>
        </a:p>
      </dgm:t>
    </dgm:pt>
    <dgm:pt modelId="{D2234C79-AA58-465C-93BF-B2670CD760DD}" type="sibTrans" cxnId="{C6904513-E53B-470B-95D6-5CF2F8C270D8}">
      <dgm:prSet/>
      <dgm:spPr/>
      <dgm:t>
        <a:bodyPr/>
        <a:lstStyle/>
        <a:p>
          <a:endParaRPr lang="en-US"/>
        </a:p>
      </dgm:t>
    </dgm:pt>
    <dgm:pt modelId="{93396EB0-5B01-43DB-B33F-3CAE333A6B76}">
      <dgm:prSet/>
      <dgm:spPr/>
      <dgm:t>
        <a:bodyPr/>
        <a:lstStyle/>
        <a:p>
          <a:r>
            <a:rPr lang="ko-KR"/>
            <a:t>BQ.1.1: 사례 중 14.6%  </a:t>
          </a:r>
        </a:p>
      </dgm:t>
    </dgm:pt>
    <dgm:pt modelId="{996B4C34-D877-412F-B701-EF212927F3A8}" type="parTrans" cxnId="{523A42DF-9745-4F57-9698-C347FFC6912D}">
      <dgm:prSet/>
      <dgm:spPr/>
      <dgm:t>
        <a:bodyPr/>
        <a:lstStyle/>
        <a:p>
          <a:endParaRPr lang="en-US"/>
        </a:p>
      </dgm:t>
    </dgm:pt>
    <dgm:pt modelId="{62EA5BB6-98BE-4E25-A03E-4A17ACA1616C}" type="sibTrans" cxnId="{523A42DF-9745-4F57-9698-C347FFC6912D}">
      <dgm:prSet/>
      <dgm:spPr/>
      <dgm:t>
        <a:bodyPr/>
        <a:lstStyle/>
        <a:p>
          <a:endParaRPr lang="en-US"/>
        </a:p>
      </dgm:t>
    </dgm:pt>
    <dgm:pt modelId="{A06D9377-3F06-4377-B402-A6BAF5E9D59D}">
      <dgm:prSet/>
      <dgm:spPr/>
      <dgm:t>
        <a:bodyPr/>
        <a:lstStyle/>
        <a:p>
          <a:r>
            <a:rPr lang="ko-KR"/>
            <a:t>BQ.1: 사례 중 6.6%      </a:t>
          </a:r>
        </a:p>
      </dgm:t>
    </dgm:pt>
    <dgm:pt modelId="{3C76D171-695A-41B9-9098-AD74769BBD67}" type="parTrans" cxnId="{989219B4-435B-4E2F-99AF-7EDD9F1259A7}">
      <dgm:prSet/>
      <dgm:spPr/>
      <dgm:t>
        <a:bodyPr/>
        <a:lstStyle/>
        <a:p>
          <a:endParaRPr lang="en-US"/>
        </a:p>
      </dgm:t>
    </dgm:pt>
    <dgm:pt modelId="{FD1D5058-3168-47E7-98C0-5BEDDF57BE34}" type="sibTrans" cxnId="{989219B4-435B-4E2F-99AF-7EDD9F1259A7}">
      <dgm:prSet/>
      <dgm:spPr/>
      <dgm:t>
        <a:bodyPr/>
        <a:lstStyle/>
        <a:p>
          <a:endParaRPr lang="en-US"/>
        </a:p>
      </dgm:t>
    </dgm:pt>
    <dgm:pt modelId="{79E4672D-F934-4417-ACB8-A516A4FDC475}">
      <dgm:prSet/>
      <dgm:spPr/>
      <dgm:t>
        <a:bodyPr/>
        <a:lstStyle/>
        <a:p>
          <a:r>
            <a:rPr lang="ko-KR"/>
            <a:t>XBB: 사례 중 2.8%</a:t>
          </a:r>
        </a:p>
      </dgm:t>
    </dgm:pt>
    <dgm:pt modelId="{A5738E6A-3950-42A4-8785-7446038CC6C4}" type="parTrans" cxnId="{1824DC79-74D0-44B8-BE58-BADEA7A8FC47}">
      <dgm:prSet/>
      <dgm:spPr/>
      <dgm:t>
        <a:bodyPr/>
        <a:lstStyle/>
        <a:p>
          <a:endParaRPr lang="en-US"/>
        </a:p>
      </dgm:t>
    </dgm:pt>
    <dgm:pt modelId="{FBF4FC2C-CCA5-4643-8E31-57295DD5A612}" type="sibTrans" cxnId="{1824DC79-74D0-44B8-BE58-BADEA7A8FC47}">
      <dgm:prSet/>
      <dgm:spPr/>
      <dgm:t>
        <a:bodyPr/>
        <a:lstStyle/>
        <a:p>
          <a:endParaRPr lang="en-US"/>
        </a:p>
      </dgm:t>
    </dgm:pt>
    <dgm:pt modelId="{5D753D72-8118-4AA4-86C3-A77932B9493D}">
      <dgm:prSet/>
      <dgm:spPr/>
      <dgm:t>
        <a:bodyPr/>
        <a:lstStyle/>
        <a:p>
          <a:r>
            <a:rPr lang="ko-KR"/>
            <a:t>CH1.1: 사례 중 1.4%</a:t>
          </a:r>
        </a:p>
      </dgm:t>
    </dgm:pt>
    <dgm:pt modelId="{5C39F059-00D3-439E-BA1F-BF16607F759D}" type="parTrans" cxnId="{A064E040-EC9A-4C36-8409-6B799885D265}">
      <dgm:prSet/>
      <dgm:spPr/>
      <dgm:t>
        <a:bodyPr/>
        <a:lstStyle/>
        <a:p>
          <a:endParaRPr lang="en-US"/>
        </a:p>
      </dgm:t>
    </dgm:pt>
    <dgm:pt modelId="{AB7E6D89-8C95-419E-BFEB-F51433D6BB5E}" type="sibTrans" cxnId="{A064E040-EC9A-4C36-8409-6B799885D265}">
      <dgm:prSet/>
      <dgm:spPr/>
      <dgm:t>
        <a:bodyPr/>
        <a:lstStyle/>
        <a:p>
          <a:endParaRPr lang="en-US"/>
        </a:p>
      </dgm:t>
    </dgm:pt>
    <dgm:pt modelId="{EE41D8F4-4512-4334-B9EE-0410CDD4C551}">
      <dgm:prSet/>
      <dgm:spPr/>
      <dgm:t>
        <a:bodyPr/>
        <a:lstStyle/>
        <a:p>
          <a:r>
            <a:rPr lang="ko-KR"/>
            <a:t>BN.1: 사례 중 0.8% </a:t>
          </a:r>
        </a:p>
      </dgm:t>
    </dgm:pt>
    <dgm:pt modelId="{52B9D53B-D395-4677-A302-2B9E03DC8036}" type="parTrans" cxnId="{AD88B57C-FE97-4A25-ADF4-D2A853B2803C}">
      <dgm:prSet/>
      <dgm:spPr/>
      <dgm:t>
        <a:bodyPr/>
        <a:lstStyle/>
        <a:p>
          <a:endParaRPr lang="en-US"/>
        </a:p>
      </dgm:t>
    </dgm:pt>
    <dgm:pt modelId="{F4583430-6793-4444-B655-569C217F22D5}" type="sibTrans" cxnId="{AD88B57C-FE97-4A25-ADF4-D2A853B2803C}">
      <dgm:prSet/>
      <dgm:spPr/>
      <dgm:t>
        <a:bodyPr/>
        <a:lstStyle/>
        <a:p>
          <a:endParaRPr lang="en-US"/>
        </a:p>
      </dgm:t>
    </dgm:pt>
    <dgm:pt modelId="{A97D27FE-16A4-4047-A419-75E3F8080344}">
      <dgm:prSet/>
      <dgm:spPr/>
      <dgm:t>
        <a:bodyPr/>
        <a:lstStyle/>
        <a:p>
          <a:r>
            <a:rPr lang="ko-KR"/>
            <a:t>BA.5: 사례 중 0.5%     </a:t>
          </a:r>
        </a:p>
      </dgm:t>
    </dgm:pt>
    <dgm:pt modelId="{AF5AA117-A1EF-4545-9E14-37FEDD9850A8}" type="parTrans" cxnId="{CD3C2966-6517-4D6C-A2E5-3B88B98F2EF6}">
      <dgm:prSet/>
      <dgm:spPr/>
      <dgm:t>
        <a:bodyPr/>
        <a:lstStyle/>
        <a:p>
          <a:endParaRPr lang="en-US"/>
        </a:p>
      </dgm:t>
    </dgm:pt>
    <dgm:pt modelId="{C26A58E9-369D-4D9B-A21E-CD0D5D754329}" type="sibTrans" cxnId="{CD3C2966-6517-4D6C-A2E5-3B88B98F2EF6}">
      <dgm:prSet/>
      <dgm:spPr/>
      <dgm:t>
        <a:bodyPr/>
        <a:lstStyle/>
        <a:p>
          <a:endParaRPr lang="en-US"/>
        </a:p>
      </dgm:t>
    </dgm:pt>
    <dgm:pt modelId="{A5A1A833-F5B0-4978-B4C6-0965DA12BB4B}">
      <dgm:prSet/>
      <dgm:spPr/>
      <dgm:t>
        <a:bodyPr/>
        <a:lstStyle/>
        <a:p>
          <a:r>
            <a:rPr lang="ko-KR"/>
            <a:t>BF.7: 사례 중 0.4%  </a:t>
          </a:r>
        </a:p>
      </dgm:t>
    </dgm:pt>
    <dgm:pt modelId="{44756ABF-8648-458C-ACD8-1A1831CAE64A}" type="parTrans" cxnId="{BEEE091C-096F-4A1C-8BD3-24A6A12947D8}">
      <dgm:prSet/>
      <dgm:spPr/>
      <dgm:t>
        <a:bodyPr/>
        <a:lstStyle/>
        <a:p>
          <a:endParaRPr lang="en-US"/>
        </a:p>
      </dgm:t>
    </dgm:pt>
    <dgm:pt modelId="{5C39E83C-3B1B-415A-A522-5815BE33FD3E}" type="sibTrans" cxnId="{BEEE091C-096F-4A1C-8BD3-24A6A12947D8}">
      <dgm:prSet/>
      <dgm:spPr/>
      <dgm:t>
        <a:bodyPr/>
        <a:lstStyle/>
        <a:p>
          <a:endParaRPr lang="en-US"/>
        </a:p>
      </dgm:t>
    </dgm:pt>
    <dgm:pt modelId="{4F211FEB-A3BC-4790-A3F9-149FF10E3177}">
      <dgm:prSet/>
      <dgm:spPr/>
      <dgm:t>
        <a:bodyPr/>
        <a:lstStyle/>
        <a:p>
          <a:r>
            <a:rPr lang="ko-KR"/>
            <a:t>BA.5.2.6: 사례 중 0.2%   </a:t>
          </a:r>
        </a:p>
      </dgm:t>
    </dgm:pt>
    <dgm:pt modelId="{0F7DC93D-6010-4A3E-A19C-C9A93D285A23}" type="parTrans" cxnId="{D16AB36B-74AE-41AF-BD36-A74A509A0586}">
      <dgm:prSet/>
      <dgm:spPr/>
      <dgm:t>
        <a:bodyPr/>
        <a:lstStyle/>
        <a:p>
          <a:endParaRPr lang="en-US"/>
        </a:p>
      </dgm:t>
    </dgm:pt>
    <dgm:pt modelId="{199A8E88-C952-43EB-A73C-8583294BA3C2}" type="sibTrans" cxnId="{D16AB36B-74AE-41AF-BD36-A74A509A0586}">
      <dgm:prSet/>
      <dgm:spPr/>
      <dgm:t>
        <a:bodyPr/>
        <a:lstStyle/>
        <a:p>
          <a:endParaRPr lang="en-US"/>
        </a:p>
      </dgm:t>
    </dgm:pt>
    <dgm:pt modelId="{8E922E4A-E5B1-42AA-A2DF-4ACCA4AB91FF}">
      <dgm:prSet/>
      <dgm:spPr/>
      <dgm:t>
        <a:bodyPr/>
        <a:lstStyle/>
        <a:p>
          <a:r>
            <a:rPr lang="ko-KR"/>
            <a:t>BF.11: 사례 중 0.1% </a:t>
          </a:r>
        </a:p>
      </dgm:t>
    </dgm:pt>
    <dgm:pt modelId="{60D6B4F4-E776-442B-817E-FC59724CB371}" type="parTrans" cxnId="{2ADC3542-B203-4E6B-BDCA-37A55EC2CE95}">
      <dgm:prSet/>
      <dgm:spPr/>
      <dgm:t>
        <a:bodyPr/>
        <a:lstStyle/>
        <a:p>
          <a:endParaRPr lang="en-US"/>
        </a:p>
      </dgm:t>
    </dgm:pt>
    <dgm:pt modelId="{CA9CE689-6174-44D9-BE09-D4CA1870FAAF}" type="sibTrans" cxnId="{2ADC3542-B203-4E6B-BDCA-37A55EC2CE95}">
      <dgm:prSet/>
      <dgm:spPr/>
      <dgm:t>
        <a:bodyPr/>
        <a:lstStyle/>
        <a:p>
          <a:endParaRPr lang="en-US"/>
        </a:p>
      </dgm:t>
    </dgm:pt>
    <dgm:pt modelId="{9859A936-8E85-4201-B867-16F7925F1C97}">
      <dgm:prSet/>
      <dgm:spPr/>
      <dgm:t>
        <a:bodyPr/>
        <a:lstStyle/>
        <a:p>
          <a:r>
            <a:rPr lang="ko-KR"/>
            <a:t>변종은 다른 종류의 바이러스이지만 연구 결과에 따르면 백신을 통해 새로운 바이러스에 대해서도 약간의 보호 효과를 얻을 수 있습니다. 변종 바이러스가 오리지널 오미크론 변종에서 파생된 것이기 때문입니다.</a:t>
          </a:r>
        </a:p>
      </dgm:t>
    </dgm:pt>
    <dgm:pt modelId="{2E032929-FB72-47A6-A77F-F5BC4103E5F2}" type="parTrans" cxnId="{55C7E4C8-E2AF-476D-81DE-244ADE845AA2}">
      <dgm:prSet/>
      <dgm:spPr/>
      <dgm:t>
        <a:bodyPr/>
        <a:lstStyle/>
        <a:p>
          <a:endParaRPr lang="en-US"/>
        </a:p>
      </dgm:t>
    </dgm:pt>
    <dgm:pt modelId="{434F1B39-2C66-4727-8819-E43AFED85B79}" type="sibTrans" cxnId="{55C7E4C8-E2AF-476D-81DE-244ADE845AA2}">
      <dgm:prSet/>
      <dgm:spPr/>
      <dgm:t>
        <a:bodyPr/>
        <a:lstStyle/>
        <a:p>
          <a:endParaRPr lang="en-US"/>
        </a:p>
      </dgm:t>
    </dgm:pt>
    <dgm:pt modelId="{674ACFE9-D80F-4CA7-B825-C02B3D4EBA10}" type="pres">
      <dgm:prSet presAssocID="{67A49D9A-E9AE-4022-BCC8-8E7ECD76AE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5247BD-DF24-4AB7-B15B-1CD342806AC7}" type="pres">
      <dgm:prSet presAssocID="{FF97BD6F-EFD8-4C03-99B3-A925528037B2}" presName="linNode" presStyleCnt="0"/>
      <dgm:spPr/>
    </dgm:pt>
    <dgm:pt modelId="{FD8753CB-57B9-4CDA-8740-A5551332CA0F}" type="pres">
      <dgm:prSet presAssocID="{FF97BD6F-EFD8-4C03-99B3-A925528037B2}" presName="parentText" presStyleLbl="node1" presStyleIdx="0" presStyleCnt="2" custScaleX="163416" custLinFactNeighborX="-2595" custLinFactNeighborY="-193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90B91-A8FC-4799-BCD8-E88EAA154C2B}" type="pres">
      <dgm:prSet presAssocID="{FF97BD6F-EFD8-4C03-99B3-A925528037B2}" presName="descendantText" presStyleLbl="alignAccFollowNode1" presStyleIdx="0" presStyleCnt="1" custScaleX="47694" custScaleY="209624" custLinFactNeighborX="-552" custLinFactNeighborY="65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EDB9C-D699-4C36-A02F-8379C7F590D4}" type="pres">
      <dgm:prSet presAssocID="{66278650-E6E4-4EA0-824E-290F136D5BCB}" presName="sp" presStyleCnt="0"/>
      <dgm:spPr/>
    </dgm:pt>
    <dgm:pt modelId="{FBE731F3-23BC-4F8C-B908-36CB32ECB23C}" type="pres">
      <dgm:prSet presAssocID="{9859A936-8E85-4201-B867-16F7925F1C97}" presName="linNode" presStyleCnt="0"/>
      <dgm:spPr/>
    </dgm:pt>
    <dgm:pt modelId="{6C5731F6-6336-4593-AE80-9C2675AC97A0}" type="pres">
      <dgm:prSet presAssocID="{9859A936-8E85-4201-B867-16F7925F1C97}" presName="parentText" presStyleLbl="node1" presStyleIdx="1" presStyleCnt="2" custScaleX="163844" custLinFactNeighborX="-5657" custLinFactNeighborY="-296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21DF3D-0B22-48C7-B1CC-417FE0E8ED7B}" type="presOf" srcId="{9859A936-8E85-4201-B867-16F7925F1C97}" destId="{6C5731F6-6336-4593-AE80-9C2675AC97A0}" srcOrd="0" destOrd="0" presId="urn:microsoft.com/office/officeart/2005/8/layout/vList5"/>
    <dgm:cxn modelId="{BEEE091C-096F-4A1C-8BD3-24A6A12947D8}" srcId="{FF97BD6F-EFD8-4C03-99B3-A925528037B2}" destId="{A5A1A833-F5B0-4978-B4C6-0965DA12BB4B}" srcOrd="7" destOrd="0" parTransId="{44756ABF-8648-458C-ACD8-1A1831CAE64A}" sibTransId="{5C39E83C-3B1B-415A-A522-5815BE33FD3E}"/>
    <dgm:cxn modelId="{D16AB36B-74AE-41AF-BD36-A74A509A0586}" srcId="{FF97BD6F-EFD8-4C03-99B3-A925528037B2}" destId="{4F211FEB-A3BC-4790-A3F9-149FF10E3177}" srcOrd="8" destOrd="0" parTransId="{0F7DC93D-6010-4A3E-A19C-C9A93D285A23}" sibTransId="{199A8E88-C952-43EB-A73C-8583294BA3C2}"/>
    <dgm:cxn modelId="{C2128A5A-EE27-418B-A6A5-6601C17063ED}" type="presOf" srcId="{A5A1A833-F5B0-4978-B4C6-0965DA12BB4B}" destId="{08190B91-A8FC-4799-BCD8-E88EAA154C2B}" srcOrd="0" destOrd="7" presId="urn:microsoft.com/office/officeart/2005/8/layout/vList5"/>
    <dgm:cxn modelId="{523A42DF-9745-4F57-9698-C347FFC6912D}" srcId="{FF97BD6F-EFD8-4C03-99B3-A925528037B2}" destId="{93396EB0-5B01-43DB-B33F-3CAE333A6B76}" srcOrd="1" destOrd="0" parTransId="{996B4C34-D877-412F-B701-EF212927F3A8}" sibTransId="{62EA5BB6-98BE-4E25-A03E-4A17ACA1616C}"/>
    <dgm:cxn modelId="{989219B4-435B-4E2F-99AF-7EDD9F1259A7}" srcId="{FF97BD6F-EFD8-4C03-99B3-A925528037B2}" destId="{A06D9377-3F06-4377-B402-A6BAF5E9D59D}" srcOrd="2" destOrd="0" parTransId="{3C76D171-695A-41B9-9098-AD74769BBD67}" sibTransId="{FD1D5058-3168-47E7-98C0-5BEDDF57BE34}"/>
    <dgm:cxn modelId="{73C7A4A7-CCAD-4EE3-873E-EC8F21762C94}" type="presOf" srcId="{A97D27FE-16A4-4047-A419-75E3F8080344}" destId="{08190B91-A8FC-4799-BCD8-E88EAA154C2B}" srcOrd="0" destOrd="6" presId="urn:microsoft.com/office/officeart/2005/8/layout/vList5"/>
    <dgm:cxn modelId="{7A87EA13-3747-4B38-9E8C-C8C8E410E579}" type="presOf" srcId="{243ED149-7AD1-4C16-9A1B-DA48E02FB8CF}" destId="{08190B91-A8FC-4799-BCD8-E88EAA154C2B}" srcOrd="0" destOrd="0" presId="urn:microsoft.com/office/officeart/2005/8/layout/vList5"/>
    <dgm:cxn modelId="{D4DA6233-71FE-4FA7-882F-E83E60324FBB}" type="presOf" srcId="{5D753D72-8118-4AA4-86C3-A77932B9493D}" destId="{08190B91-A8FC-4799-BCD8-E88EAA154C2B}" srcOrd="0" destOrd="4" presId="urn:microsoft.com/office/officeart/2005/8/layout/vList5"/>
    <dgm:cxn modelId="{C5111C7A-7FAD-42B2-BD16-60A264467A66}" type="presOf" srcId="{EE41D8F4-4512-4334-B9EE-0410CDD4C551}" destId="{08190B91-A8FC-4799-BCD8-E88EAA154C2B}" srcOrd="0" destOrd="5" presId="urn:microsoft.com/office/officeart/2005/8/layout/vList5"/>
    <dgm:cxn modelId="{1824DC79-74D0-44B8-BE58-BADEA7A8FC47}" srcId="{FF97BD6F-EFD8-4C03-99B3-A925528037B2}" destId="{79E4672D-F934-4417-ACB8-A516A4FDC475}" srcOrd="3" destOrd="0" parTransId="{A5738E6A-3950-42A4-8785-7446038CC6C4}" sibTransId="{FBF4FC2C-CCA5-4643-8E31-57295DD5A612}"/>
    <dgm:cxn modelId="{328E7BBB-9C29-4C1B-AD18-7E4883CAA247}" type="presOf" srcId="{FF97BD6F-EFD8-4C03-99B3-A925528037B2}" destId="{FD8753CB-57B9-4CDA-8740-A5551332CA0F}" srcOrd="0" destOrd="0" presId="urn:microsoft.com/office/officeart/2005/8/layout/vList5"/>
    <dgm:cxn modelId="{A064E040-EC9A-4C36-8409-6B799885D265}" srcId="{FF97BD6F-EFD8-4C03-99B3-A925528037B2}" destId="{5D753D72-8118-4AA4-86C3-A77932B9493D}" srcOrd="4" destOrd="0" parTransId="{5C39F059-00D3-439E-BA1F-BF16607F759D}" sibTransId="{AB7E6D89-8C95-419E-BFEB-F51433D6BB5E}"/>
    <dgm:cxn modelId="{9C4615DB-62E7-4CC6-9127-8F803DF2C9B6}" type="presOf" srcId="{A06D9377-3F06-4377-B402-A6BAF5E9D59D}" destId="{08190B91-A8FC-4799-BCD8-E88EAA154C2B}" srcOrd="0" destOrd="2" presId="urn:microsoft.com/office/officeart/2005/8/layout/vList5"/>
    <dgm:cxn modelId="{33AA67DA-8FE2-4D85-980C-D0B75B0C80CE}" type="presOf" srcId="{79E4672D-F934-4417-ACB8-A516A4FDC475}" destId="{08190B91-A8FC-4799-BCD8-E88EAA154C2B}" srcOrd="0" destOrd="3" presId="urn:microsoft.com/office/officeart/2005/8/layout/vList5"/>
    <dgm:cxn modelId="{39F542C1-A903-4A1F-8B3F-0CB6C74138E3}" type="presOf" srcId="{8E922E4A-E5B1-42AA-A2DF-4ACCA4AB91FF}" destId="{08190B91-A8FC-4799-BCD8-E88EAA154C2B}" srcOrd="0" destOrd="9" presId="urn:microsoft.com/office/officeart/2005/8/layout/vList5"/>
    <dgm:cxn modelId="{7CE82D8B-C5CB-4D6E-88F4-9F468F960516}" srcId="{67A49D9A-E9AE-4022-BCC8-8E7ECD76AEAC}" destId="{FF97BD6F-EFD8-4C03-99B3-A925528037B2}" srcOrd="0" destOrd="0" parTransId="{26761994-F78F-48DA-A397-E4C3BA954C41}" sibTransId="{66278650-E6E4-4EA0-824E-290F136D5BCB}"/>
    <dgm:cxn modelId="{2ADC3542-B203-4E6B-BDCA-37A55EC2CE95}" srcId="{FF97BD6F-EFD8-4C03-99B3-A925528037B2}" destId="{8E922E4A-E5B1-42AA-A2DF-4ACCA4AB91FF}" srcOrd="9" destOrd="0" parTransId="{60D6B4F4-E776-442B-817E-FC59724CB371}" sibTransId="{CA9CE689-6174-44D9-BE09-D4CA1870FAAF}"/>
    <dgm:cxn modelId="{55C7E4C8-E2AF-476D-81DE-244ADE845AA2}" srcId="{67A49D9A-E9AE-4022-BCC8-8E7ECD76AEAC}" destId="{9859A936-8E85-4201-B867-16F7925F1C97}" srcOrd="1" destOrd="0" parTransId="{2E032929-FB72-47A6-A77F-F5BC4103E5F2}" sibTransId="{434F1B39-2C66-4727-8819-E43AFED85B79}"/>
    <dgm:cxn modelId="{C6904513-E53B-470B-95D6-5CF2F8C270D8}" srcId="{FF97BD6F-EFD8-4C03-99B3-A925528037B2}" destId="{243ED149-7AD1-4C16-9A1B-DA48E02FB8CF}" srcOrd="0" destOrd="0" parTransId="{88C87AA6-4FD1-41D2-B5C3-043746DE9541}" sibTransId="{D2234C79-AA58-465C-93BF-B2670CD760DD}"/>
    <dgm:cxn modelId="{70028068-5166-4754-A805-7EF3A7045524}" type="presOf" srcId="{67A49D9A-E9AE-4022-BCC8-8E7ECD76AEAC}" destId="{674ACFE9-D80F-4CA7-B825-C02B3D4EBA10}" srcOrd="0" destOrd="0" presId="urn:microsoft.com/office/officeart/2005/8/layout/vList5"/>
    <dgm:cxn modelId="{CD3C2966-6517-4D6C-A2E5-3B88B98F2EF6}" srcId="{FF97BD6F-EFD8-4C03-99B3-A925528037B2}" destId="{A97D27FE-16A4-4047-A419-75E3F8080344}" srcOrd="6" destOrd="0" parTransId="{AF5AA117-A1EF-4545-9E14-37FEDD9850A8}" sibTransId="{C26A58E9-369D-4D9B-A21E-CD0D5D754329}"/>
    <dgm:cxn modelId="{6C5C441A-19A4-4BF5-9A0F-5DCC3D95E63D}" type="presOf" srcId="{93396EB0-5B01-43DB-B33F-3CAE333A6B76}" destId="{08190B91-A8FC-4799-BCD8-E88EAA154C2B}" srcOrd="0" destOrd="1" presId="urn:microsoft.com/office/officeart/2005/8/layout/vList5"/>
    <dgm:cxn modelId="{B5A7825B-8269-4721-8E11-A7ABB4A62DCB}" type="presOf" srcId="{4F211FEB-A3BC-4790-A3F9-149FF10E3177}" destId="{08190B91-A8FC-4799-BCD8-E88EAA154C2B}" srcOrd="0" destOrd="8" presId="urn:microsoft.com/office/officeart/2005/8/layout/vList5"/>
    <dgm:cxn modelId="{AD88B57C-FE97-4A25-ADF4-D2A853B2803C}" srcId="{FF97BD6F-EFD8-4C03-99B3-A925528037B2}" destId="{EE41D8F4-4512-4334-B9EE-0410CDD4C551}" srcOrd="5" destOrd="0" parTransId="{52B9D53B-D395-4677-A302-2B9E03DC8036}" sibTransId="{F4583430-6793-4444-B655-569C217F22D5}"/>
    <dgm:cxn modelId="{FE652248-3BF3-417F-8C04-1DE7184E76FD}" type="presParOf" srcId="{674ACFE9-D80F-4CA7-B825-C02B3D4EBA10}" destId="{A05247BD-DF24-4AB7-B15B-1CD342806AC7}" srcOrd="0" destOrd="0" presId="urn:microsoft.com/office/officeart/2005/8/layout/vList5"/>
    <dgm:cxn modelId="{2CFA7FB3-702C-4F40-B762-D38306BB247B}" type="presParOf" srcId="{A05247BD-DF24-4AB7-B15B-1CD342806AC7}" destId="{FD8753CB-57B9-4CDA-8740-A5551332CA0F}" srcOrd="0" destOrd="0" presId="urn:microsoft.com/office/officeart/2005/8/layout/vList5"/>
    <dgm:cxn modelId="{AF1A3773-0E58-4700-96C8-A9DB8EC40316}" type="presParOf" srcId="{A05247BD-DF24-4AB7-B15B-1CD342806AC7}" destId="{08190B91-A8FC-4799-BCD8-E88EAA154C2B}" srcOrd="1" destOrd="0" presId="urn:microsoft.com/office/officeart/2005/8/layout/vList5"/>
    <dgm:cxn modelId="{449E4E67-9E36-47FE-A5E4-F50B36E4E5F6}" type="presParOf" srcId="{674ACFE9-D80F-4CA7-B825-C02B3D4EBA10}" destId="{F61EDB9C-D699-4C36-A02F-8379C7F590D4}" srcOrd="1" destOrd="0" presId="urn:microsoft.com/office/officeart/2005/8/layout/vList5"/>
    <dgm:cxn modelId="{BCDBA41B-D56B-4719-A5FF-F3AD21E0353E}" type="presParOf" srcId="{674ACFE9-D80F-4CA7-B825-C02B3D4EBA10}" destId="{FBE731F3-23BC-4F8C-B908-36CB32ECB23C}" srcOrd="2" destOrd="0" presId="urn:microsoft.com/office/officeart/2005/8/layout/vList5"/>
    <dgm:cxn modelId="{B432D438-1724-4F78-A25B-1B14A1185367}" type="presParOf" srcId="{FBE731F3-23BC-4F8C-B908-36CB32ECB23C}" destId="{6C5731F6-6336-4593-AE80-9C2675AC97A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90B91-A8FC-4799-BCD8-E88EAA154C2B}">
      <dsp:nvSpPr>
        <dsp:cNvPr id="0" name=""/>
        <dsp:cNvSpPr/>
      </dsp:nvSpPr>
      <dsp:spPr>
        <a:xfrm rot="5400000">
          <a:off x="5167576" y="1349498"/>
          <a:ext cx="3274941" cy="26189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sz="1300" kern="1200"/>
            <a:t>XBB.1.5: 사례 중 72.5%   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sz="1300" kern="1200"/>
            <a:t>BQ.1.1: 사례 중 14.6% 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sz="1300" kern="1200"/>
            <a:t>BQ.1: 사례 중 6.6%     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sz="1300" kern="1200"/>
            <a:t>XBB: 사례 중 2.8%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sz="1300" kern="1200"/>
            <a:t>CH1.1: 사례 중 1.4%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sz="1300" kern="1200"/>
            <a:t>BN.1: 사례 중 0.8%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sz="1300" kern="1200"/>
            <a:t>BA.5: 사례 중 0.5%    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sz="1300" kern="1200"/>
            <a:t>BF.7: 사례 중 0.4% 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sz="1300" kern="1200"/>
            <a:t>BA.5.2.6: 사례 중 0.2%  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sz="1300" kern="1200"/>
            <a:t>BF.11: 사례 중 0.1% </a:t>
          </a:r>
        </a:p>
      </dsp:txBody>
      <dsp:txXfrm rot="-5400000">
        <a:off x="5495577" y="1149343"/>
        <a:ext cx="2491092" cy="3019249"/>
      </dsp:txXfrm>
    </dsp:sp>
    <dsp:sp modelId="{FD8753CB-57B9-4CDA-8740-A5551332CA0F}">
      <dsp:nvSpPr>
        <dsp:cNvPr id="0" name=""/>
        <dsp:cNvSpPr/>
      </dsp:nvSpPr>
      <dsp:spPr>
        <a:xfrm>
          <a:off x="322607" y="283488"/>
          <a:ext cx="5047526" cy="1952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700" kern="1200"/>
            <a:t>바이러스는 끊임없이 변화하며 새로운 버전 또는 새로운 종이 계속 발견되기 때문에 재감염이 될 수 있습니다.</a:t>
          </a:r>
        </a:p>
      </dsp:txBody>
      <dsp:txXfrm>
        <a:off x="417938" y="378819"/>
        <a:ext cx="4856864" cy="1762204"/>
      </dsp:txXfrm>
    </dsp:sp>
    <dsp:sp modelId="{6C5731F6-6336-4593-AE80-9C2675AC97A0}">
      <dsp:nvSpPr>
        <dsp:cNvPr id="0" name=""/>
        <dsp:cNvSpPr/>
      </dsp:nvSpPr>
      <dsp:spPr>
        <a:xfrm>
          <a:off x="290028" y="2794027"/>
          <a:ext cx="5070644" cy="1952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700" kern="1200"/>
            <a:t>변종은 다른 종류의 바이러스이지만 연구 결과에 따르면 백신을 통해 새로운 바이러스에 대해서도 약간의 보호 효과를 얻을 수 있습니다. 변종 바이러스가 오리지널 오미크론 변종에서 파생된 것이기 때문입니다.</a:t>
          </a:r>
        </a:p>
      </dsp:txBody>
      <dsp:txXfrm>
        <a:off x="385359" y="2889358"/>
        <a:ext cx="4879982" cy="1762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00A6E-B355-4932-9368-6F4B4FA47E1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18C94-5FBF-4953-A95C-D8130AF4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3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18C94-5FBF-4953-A95C-D8130AF4EC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2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3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8265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7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9978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41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08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1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8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4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5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0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9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0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7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3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8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9739A-AE23-4F12-8C8E-07F525B3F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073" y="1787400"/>
            <a:ext cx="9303390" cy="2166664"/>
          </a:xfrm>
        </p:spPr>
        <p:txBody>
          <a:bodyPr/>
          <a:lstStyle/>
          <a:p>
            <a:pPr algn="ctr"/>
            <a:r>
              <a:rPr lang="ko-KR" sz="4800" b="1" dirty="0">
                <a:cs typeface="Calibri" panose="020F0502020204030204" pitchFamily="34" charset="0"/>
              </a:rPr>
              <a:t>COVID-19 업데이트 </a:t>
            </a:r>
            <a:br>
              <a:rPr lang="ko-KR" sz="4800" b="1" dirty="0">
                <a:cs typeface="Calibri" panose="020F0502020204030204" pitchFamily="34" charset="0"/>
              </a:rPr>
            </a:br>
            <a:r>
              <a:rPr lang="ko-KR" sz="4800" b="1" dirty="0">
                <a:cs typeface="Calibri" panose="020F0502020204030204" pitchFamily="34" charset="0"/>
              </a:rPr>
              <a:t>및 </a:t>
            </a:r>
            <a:br>
              <a:rPr lang="ko-KR" sz="4800" b="1" dirty="0">
                <a:cs typeface="Calibri" panose="020F0502020204030204" pitchFamily="34" charset="0"/>
              </a:rPr>
            </a:br>
            <a:r>
              <a:rPr lang="ko-KR" sz="4800" b="1" dirty="0">
                <a:cs typeface="Calibri" panose="020F0502020204030204" pitchFamily="34" charset="0"/>
              </a:rPr>
              <a:t>아시안 커뮤니티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A437FC-1B8F-479F-82C5-C256C3A25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149" y="4337496"/>
            <a:ext cx="8552313" cy="2444304"/>
          </a:xfrm>
        </p:spPr>
        <p:txBody>
          <a:bodyPr>
            <a:normAutofit lnSpcReduction="10000"/>
          </a:bodyPr>
          <a:lstStyle/>
          <a:p>
            <a:r>
              <a:rPr lang="ko-KR" sz="3200" dirty="0"/>
              <a:t>2023 AAWC 연간 미팅</a:t>
            </a:r>
          </a:p>
          <a:p>
            <a:r>
              <a:rPr lang="ko-KR" sz="3200" dirty="0"/>
              <a:t>2023년 3월 4일</a:t>
            </a:r>
          </a:p>
          <a:p>
            <a:pPr algn="r">
              <a:lnSpc>
                <a:spcPts val="2400"/>
              </a:lnSpc>
            </a:pPr>
            <a:r>
              <a:rPr lang="ko-KR" dirty="0"/>
              <a:t>Rhona H. Cooper, MSN, MA, RN</a:t>
            </a:r>
          </a:p>
          <a:p>
            <a:pPr algn="r">
              <a:lnSpc>
                <a:spcPts val="2400"/>
              </a:lnSpc>
            </a:pPr>
            <a:r>
              <a:rPr lang="ko-KR" dirty="0"/>
              <a:t>임상 코디네이터  </a:t>
            </a:r>
          </a:p>
          <a:p>
            <a:pPr algn="r">
              <a:lnSpc>
                <a:spcPts val="2400"/>
              </a:lnSpc>
            </a:pPr>
            <a:r>
              <a:rPr lang="ko-KR" dirty="0"/>
              <a:t>공중보건대비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C51CE1B-CDE7-4917-9C53-2EF8843AA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2258" y="185779"/>
            <a:ext cx="3359021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25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F336-F4C1-D31E-02FF-FE3B8F016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56" y="225040"/>
            <a:ext cx="8596668" cy="1098935"/>
          </a:xfrm>
        </p:spPr>
        <p:txBody>
          <a:bodyPr>
            <a:normAutofit/>
          </a:bodyPr>
          <a:lstStyle/>
          <a:p>
            <a:r>
              <a:rPr lang="ko-KR" sz="4000"/>
              <a:t>위생 관리 방법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FE6D9-E344-702B-B5CC-047CFE8CC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14309" y="1323975"/>
            <a:ext cx="10089397" cy="5969237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ko-KR" sz="2400"/>
              <a:t>고위험군에 속하십니까? 실내에서 훌륭한 품질의 마스크(KN95 등) 씁니다.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ko-KR" sz="2000"/>
              <a:t>사람들은 언제든지(특히 실내에서) 마스크 착용을 선택할 수 있습니다.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ko-KR" sz="2400"/>
              <a:t>고위험군의 사람들을 만나기 전에 셀프 검사를 합니다.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ko-KR" sz="2400"/>
              <a:t>COVID-19 백신에 대한 최신 정보를 항상 확인합니다</a:t>
            </a:r>
            <a:r>
              <a:rPr lang="ko-KR" sz="2400" b="1">
                <a:solidFill>
                  <a:srgbClr val="FF0000"/>
                </a:solidFill>
              </a:rPr>
              <a:t>(업데이트 2가 부스터 등).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ko-KR" sz="2400"/>
              <a:t>실내 환기를 합니다.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ko-KR" sz="2400"/>
              <a:t>COVID-19 의심 환자 또는 확진자와의 접촉을 피합니다.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ko-KR" sz="2400"/>
              <a:t>본인이 감염되었다고 생각하는 경우 또는 양성 반응이 나온 경우, 스스로를 격리합니다.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ko-KR" sz="2400"/>
              <a:t>면역력이 약해지셨나요? 의료 서비스 제공자와 상의하십시오.</a:t>
            </a:r>
          </a:p>
        </p:txBody>
      </p:sp>
    </p:spTree>
    <p:extLst>
      <p:ext uri="{BB962C8B-B14F-4D97-AF65-F5344CB8AC3E}">
        <p14:creationId xmlns:p14="http://schemas.microsoft.com/office/powerpoint/2010/main" val="364835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26BB8-3CA2-4E48-9F35-83301F024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자세한 정보: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CBC2C-B014-4D3F-A35B-932A60954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199" y="1576137"/>
            <a:ext cx="9936959" cy="5173579"/>
          </a:xfrm>
        </p:spPr>
        <p:txBody>
          <a:bodyPr>
            <a:noAutofit/>
          </a:bodyPr>
          <a:lstStyle/>
          <a:p>
            <a:r>
              <a:rPr lang="ko-KR" sz="2800">
                <a:hlinkClick r:id="rId3"/>
              </a:rPr>
              <a:t>https://www.phila.gov/programs/coronavirus-disease-2019-covid-19/faq/</a:t>
            </a:r>
          </a:p>
          <a:p>
            <a:r>
              <a:rPr lang="ko-KR" sz="2800"/>
              <a:t>건강 관련 응급상황의 경우 다음에서 자세한 정보 확인: </a:t>
            </a:r>
            <a:r>
              <a:rPr lang="ko-KR" sz="2800">
                <a:hlinkClick r:id="rId3"/>
              </a:rPr>
              <a:t>https://hip.phila.gov/emergency-response/planning-for-emergencies/</a:t>
            </a:r>
          </a:p>
          <a:p>
            <a:r>
              <a:rPr lang="ko-KR" sz="2800"/>
              <a:t>접종 기록이 필요한 경우</a:t>
            </a:r>
            <a:r>
              <a:rPr lang="ko-KR" sz="2800">
                <a:solidFill>
                  <a:schemeClr val="tx1"/>
                </a:solidFill>
              </a:rPr>
              <a:t>: </a:t>
            </a:r>
            <a:r>
              <a:rPr lang="ko-KR" sz="2800" u="sng">
                <a:solidFill>
                  <a:schemeClr val="tx1"/>
                </a:solidFill>
                <a:hlinkClick r:id="rId3"/>
              </a:rPr>
              <a:t>bit.ly/philavaxrecordrequest </a:t>
            </a:r>
            <a:r>
              <a:rPr lang="ko-KR" sz="2800"/>
              <a:t>     </a:t>
            </a:r>
          </a:p>
          <a:p>
            <a:r>
              <a:rPr lang="ko-KR" sz="2800"/>
              <a:t>콜센터: 215-685-5488     </a:t>
            </a:r>
          </a:p>
          <a:p>
            <a:r>
              <a:rPr lang="ko-KR" sz="2800"/>
              <a:t>이메일: </a:t>
            </a:r>
            <a:r>
              <a:rPr lang="ko-KR" sz="2800">
                <a:hlinkClick r:id="rId3"/>
              </a:rPr>
              <a:t>covid@phila.gov</a:t>
            </a:r>
          </a:p>
        </p:txBody>
      </p:sp>
    </p:spTree>
    <p:extLst>
      <p:ext uri="{BB962C8B-B14F-4D97-AF65-F5344CB8AC3E}">
        <p14:creationId xmlns:p14="http://schemas.microsoft.com/office/powerpoint/2010/main" val="1386443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02A1-2AFA-4B91-8440-A16031F73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4369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ko-KR" sz="6000"/>
              <a:t>감사합니다.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17AE18-B162-4E0E-88D8-FF8C3CC2C4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50065" y="1773455"/>
            <a:ext cx="2935866" cy="292608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17ECF8-BB2C-5DF3-29AB-80637B7717B6}"/>
              </a:ext>
            </a:extLst>
          </p:cNvPr>
          <p:cNvSpPr txBox="1"/>
          <p:nvPr/>
        </p:nvSpPr>
        <p:spPr>
          <a:xfrm>
            <a:off x="1775268" y="530803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sz="4800"/>
              <a:t>질문이 있으신가요?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67D0F0-1F9F-D51C-1866-510693016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871" y="1682015"/>
            <a:ext cx="3017520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9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40B67-4A74-52BC-9C8E-2F0BBD893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ko-KR"/>
              <a:t>배경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D072-5164-E6C4-C7D0-C2C0844A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3123" y="655721"/>
            <a:ext cx="6341016" cy="5897479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ko-KR" sz="2200" dirty="0"/>
              <a:t>코로나바이러스는 바이러스의 한 종류입니다. 코로나바이러스에도 여러 종류가 있으며, 그중 일부는 일반적인 감기 증상과 같은 질병을 유발합니다. </a:t>
            </a:r>
          </a:p>
          <a:p>
            <a:pPr>
              <a:lnSpc>
                <a:spcPct val="90000"/>
              </a:lnSpc>
            </a:pPr>
            <a:r>
              <a:rPr lang="ko-KR" sz="2200" dirty="0"/>
              <a:t>2019년도에 확인된 코로나바이러스(SARS-CoV-2)는 COVID-19라고 불리는 호흡기 질환 팬데믹을 일으켰으며, 이로 인해 전 세계적으로 수백만 명의 사망자가 발생했습니다.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ko-KR" sz="2200" dirty="0"/>
              <a:t>필라델피아의 사망자는 총 5,491명입니다. </a:t>
            </a:r>
            <a:r>
              <a:rPr lang="ko-KR" dirty="0"/>
              <a:t>(NYT, 2023년 2월 5일)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ko-KR" sz="2200" dirty="0"/>
              <a:t>그중 95%의 사망자가 55세 이상의 연령대였습니다. </a:t>
            </a:r>
            <a:r>
              <a:rPr lang="ko-KR" dirty="0"/>
              <a:t>(인터뷰, Dr. Paul Offit, CHCRadio.com, 2023년 2월 1일)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ko-KR" sz="2200" dirty="0"/>
              <a:t>사망자 중 다수 환자에게는 한 가지 이상의 합병증 증상(심장병, 폐 질환, 당뇨, 비만, 흡연)이 있었습니다.</a:t>
            </a:r>
          </a:p>
          <a:p>
            <a:pPr>
              <a:lnSpc>
                <a:spcPct val="90000"/>
              </a:lnSpc>
            </a:pPr>
            <a:r>
              <a:rPr lang="ko-KR" sz="2200" dirty="0"/>
              <a:t>필라델피아에서는 총 389,000건의 COVID-19 사례가 보고되었습니다. </a:t>
            </a:r>
            <a:r>
              <a:rPr lang="ko-KR" sz="1600" dirty="0"/>
              <a:t>(NYT, 2023년 2월 5일)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593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E11A9-9A3B-0DAC-B938-19EA788E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2618"/>
          </a:xfrm>
        </p:spPr>
        <p:txBody>
          <a:bodyPr>
            <a:normAutofit/>
          </a:bodyPr>
          <a:lstStyle/>
          <a:p>
            <a:r>
              <a:rPr lang="ko-KR" sz="2800"/>
              <a:t>누적 데이터: 아시안 커뮤니티의 COVID-19</a:t>
            </a:r>
            <a:br>
              <a:rPr lang="ko-KR" sz="2800"/>
            </a:br>
            <a:r>
              <a:rPr lang="ko-KR" sz="2000"/>
              <a:t>(2020년 3월 이후)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70B8A5-6114-4099-DCCB-B89A4A4338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746985"/>
            <a:ext cx="9489373" cy="438912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F965F5-E012-4653-E9CC-18547DBC50E2}"/>
              </a:ext>
            </a:extLst>
          </p:cNvPr>
          <p:cNvSpPr/>
          <p:nvPr/>
        </p:nvSpPr>
        <p:spPr>
          <a:xfrm>
            <a:off x="381000" y="4475746"/>
            <a:ext cx="9489373" cy="4331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7AAFA4-189D-91E6-012E-DF3AB1BA64AB}"/>
              </a:ext>
            </a:extLst>
          </p:cNvPr>
          <p:cNvSpPr txBox="1"/>
          <p:nvPr/>
        </p:nvSpPr>
        <p:spPr>
          <a:xfrm>
            <a:off x="770021" y="6136105"/>
            <a:ext cx="8145379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10D593D-07BF-4371-B451-BC1B6374289A}"/>
              </a:ext>
            </a:extLst>
          </p:cNvPr>
          <p:cNvSpPr txBox="1"/>
          <p:nvPr/>
        </p:nvSpPr>
        <p:spPr>
          <a:xfrm>
            <a:off x="1216241" y="2198975"/>
            <a:ext cx="8507664" cy="1015663"/>
          </a:xfrm>
          <a:prstGeom prst="rect">
            <a:avLst/>
          </a:prstGeom>
          <a:solidFill>
            <a:schemeClr val="tx2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sz="2000" b="1" dirty="0"/>
              <a:t>인종별 누적 COVID 사례, 입원 및 사망</a:t>
            </a:r>
            <a:endParaRPr lang="en-US" altLang="ko-KR" sz="2000" b="1" dirty="0"/>
          </a:p>
          <a:p>
            <a:pPr algn="ctr"/>
            <a:r>
              <a:rPr lang="ko-KR" sz="2000" b="1" dirty="0"/>
              <a:t> </a:t>
            </a:r>
          </a:p>
          <a:p>
            <a:pPr algn="ctr"/>
            <a:r>
              <a:rPr lang="ko-KR" sz="2000" dirty="0"/>
              <a:t>(2023년 1월 30일 현재)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23EF831-6186-4378-8778-0B5DAEE7294D}"/>
              </a:ext>
            </a:extLst>
          </p:cNvPr>
          <p:cNvSpPr txBox="1"/>
          <p:nvPr/>
        </p:nvSpPr>
        <p:spPr>
          <a:xfrm>
            <a:off x="459302" y="3344382"/>
            <a:ext cx="843379" cy="338554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sz="1600" b="1" dirty="0"/>
              <a:t>인종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3551145-D42A-431C-909A-79917F5489E1}"/>
              </a:ext>
            </a:extLst>
          </p:cNvPr>
          <p:cNvSpPr txBox="1"/>
          <p:nvPr/>
        </p:nvSpPr>
        <p:spPr>
          <a:xfrm>
            <a:off x="5017872" y="3350341"/>
            <a:ext cx="746003" cy="338554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sz="1600" b="1" dirty="0"/>
              <a:t>사례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90D709-CC0B-4652-A58E-90A6B2F40944}"/>
              </a:ext>
            </a:extLst>
          </p:cNvPr>
          <p:cNvSpPr txBox="1"/>
          <p:nvPr/>
        </p:nvSpPr>
        <p:spPr>
          <a:xfrm>
            <a:off x="5868139" y="3366132"/>
            <a:ext cx="1981633" cy="338554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sz="1600" b="1"/>
              <a:t>입원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E5F562B-4786-493B-8254-D0FBABC48F7E}"/>
              </a:ext>
            </a:extLst>
          </p:cNvPr>
          <p:cNvSpPr txBox="1"/>
          <p:nvPr/>
        </p:nvSpPr>
        <p:spPr>
          <a:xfrm>
            <a:off x="8565790" y="3354497"/>
            <a:ext cx="1214387" cy="338554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sz="1600" b="1" dirty="0"/>
              <a:t>사망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4750FC9-F852-445D-B075-9A868AFA521A}"/>
              </a:ext>
            </a:extLst>
          </p:cNvPr>
          <p:cNvSpPr txBox="1"/>
          <p:nvPr/>
        </p:nvSpPr>
        <p:spPr>
          <a:xfrm>
            <a:off x="417098" y="3745065"/>
            <a:ext cx="315609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sz="1600" dirty="0"/>
              <a:t>흑인/아프리카계 미국인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44D21A6-2EA1-47EE-9303-467B581B80D4}"/>
              </a:ext>
            </a:extLst>
          </p:cNvPr>
          <p:cNvSpPr txBox="1"/>
          <p:nvPr/>
        </p:nvSpPr>
        <p:spPr>
          <a:xfrm>
            <a:off x="432554" y="4136057"/>
            <a:ext cx="213064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sz="1600" dirty="0"/>
              <a:t>히스패닉계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4583A92-3895-4AA8-8AF1-07E3BAEA3285}"/>
              </a:ext>
            </a:extLst>
          </p:cNvPr>
          <p:cNvSpPr txBox="1"/>
          <p:nvPr/>
        </p:nvSpPr>
        <p:spPr>
          <a:xfrm>
            <a:off x="432553" y="4525441"/>
            <a:ext cx="213064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sz="1600"/>
              <a:t>아시아인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E1E7873-618A-4C4A-8BD7-5247C8CA62A2}"/>
              </a:ext>
            </a:extLst>
          </p:cNvPr>
          <p:cNvSpPr txBox="1"/>
          <p:nvPr/>
        </p:nvSpPr>
        <p:spPr>
          <a:xfrm>
            <a:off x="431166" y="4905456"/>
            <a:ext cx="213064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sz="1600"/>
              <a:t>백인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29C9EF8-A346-4AEB-A9AD-782D32A117BA}"/>
              </a:ext>
            </a:extLst>
          </p:cNvPr>
          <p:cNvSpPr txBox="1"/>
          <p:nvPr/>
        </p:nvSpPr>
        <p:spPr>
          <a:xfrm>
            <a:off x="432554" y="5309416"/>
            <a:ext cx="214332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sz="1600" dirty="0"/>
              <a:t>기타/알 수 없음*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485792C-CF50-4CA9-A726-590595FA9B1C}"/>
              </a:ext>
            </a:extLst>
          </p:cNvPr>
          <p:cNvSpPr txBox="1"/>
          <p:nvPr/>
        </p:nvSpPr>
        <p:spPr>
          <a:xfrm>
            <a:off x="445327" y="5717373"/>
            <a:ext cx="2130641" cy="338554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sz="1600"/>
              <a:t>합계</a:t>
            </a:r>
          </a:p>
        </p:txBody>
      </p:sp>
    </p:spTree>
    <p:extLst>
      <p:ext uri="{BB962C8B-B14F-4D97-AF65-F5344CB8AC3E}">
        <p14:creationId xmlns:p14="http://schemas.microsoft.com/office/powerpoint/2010/main" val="50433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3B374-E8FC-A988-BB35-1740ED8D3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20842"/>
            <a:ext cx="8596668" cy="810126"/>
          </a:xfrm>
        </p:spPr>
        <p:txBody>
          <a:bodyPr>
            <a:normAutofit/>
          </a:bodyPr>
          <a:lstStyle/>
          <a:p>
            <a:r>
              <a:rPr lang="ko-KR" sz="4000"/>
              <a:t>팬데믹은 아직 끝나지 않았습니다.*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8BCD9-645E-AE9D-49AD-DE4C0D9C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098884"/>
            <a:ext cx="9156700" cy="5590674"/>
          </a:xfrm>
        </p:spPr>
        <p:txBody>
          <a:bodyPr>
            <a:normAutofit/>
          </a:bodyPr>
          <a:lstStyle/>
          <a:p>
            <a:r>
              <a:rPr lang="ko-KR" sz="2400"/>
              <a:t>필라델피아의 커뮤니티 레벨은 </a:t>
            </a:r>
            <a:r>
              <a:rPr lang="ko-KR" sz="2400">
                <a:solidFill>
                  <a:srgbClr val="FF0000"/>
                </a:solidFill>
              </a:rPr>
              <a:t>보통</a:t>
            </a:r>
            <a:r>
              <a:rPr lang="ko-KR" sz="2400"/>
              <a:t>입니다.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ko-KR" sz="2200"/>
              <a:t>현재 필라델피아의 모든 </a:t>
            </a:r>
            <a:r>
              <a:rPr lang="ko-KR" sz="2200">
                <a:highlight>
                  <a:srgbClr val="FFFF00"/>
                </a:highlight>
              </a:rPr>
              <a:t>PCR</a:t>
            </a:r>
            <a:r>
              <a:rPr lang="ko-KR" sz="2200"/>
              <a:t> 검사 결과 중 </a:t>
            </a:r>
            <a:r>
              <a:rPr lang="ko-KR" sz="2200">
                <a:highlight>
                  <a:srgbClr val="FFFF00"/>
                </a:highlight>
              </a:rPr>
              <a:t>16.8%</a:t>
            </a:r>
            <a:r>
              <a:rPr lang="ko-KR" sz="2200"/>
              <a:t>가 양성입니다.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ko-KR" sz="2200"/>
              <a:t>지난 주 평균 사례 비율: </a:t>
            </a:r>
            <a:r>
              <a:rPr lang="ko-KR" sz="2200">
                <a:highlight>
                  <a:srgbClr val="FFFF00"/>
                </a:highlight>
              </a:rPr>
              <a:t>100,000건당 91.2건</a:t>
            </a:r>
            <a:r>
              <a:rPr lang="ko-KR" sz="2200"/>
              <a:t>             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ko-KR" sz="2200"/>
              <a:t>일당 사례 건수: </a:t>
            </a:r>
            <a:r>
              <a:rPr lang="ko-KR" sz="2200">
                <a:highlight>
                  <a:srgbClr val="FFFF00"/>
                </a:highlight>
              </a:rPr>
              <a:t>209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ko-KR" sz="2200"/>
              <a:t>2022년 2월에는 해당 수치가 약 두 배였습니다.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ko-KR" sz="2200"/>
              <a:t>여기에 가정용 검사를 통한 양성 사례는 포함되지 않습니다.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ko-KR" sz="2200"/>
              <a:t>현재 필라델피아의 COVID 입원 건수는 </a:t>
            </a:r>
            <a:r>
              <a:rPr lang="ko-KR" sz="2200">
                <a:highlight>
                  <a:srgbClr val="FFFF00"/>
                </a:highlight>
              </a:rPr>
              <a:t>231</a:t>
            </a:r>
            <a:r>
              <a:rPr lang="ko-KR" sz="2200"/>
              <a:t>건입니다.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ko-KR" sz="2200"/>
              <a:t>지난 주 COVID 관련 사망 건수는 </a:t>
            </a:r>
            <a:r>
              <a:rPr lang="ko-KR" sz="2200">
                <a:highlight>
                  <a:srgbClr val="FFFF00"/>
                </a:highlight>
              </a:rPr>
              <a:t>16</a:t>
            </a:r>
            <a:r>
              <a:rPr lang="ko-KR" sz="2200"/>
              <a:t>건이었습니다.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ko-KR" sz="2200"/>
              <a:t>COVID-19 증상은 경미하거나 심각할 수 있으며 질병을 극복한 후에도 지속적인 건강 문제를 야기할 수도 있습니다. 이러한 상황을 </a:t>
            </a:r>
            <a:r>
              <a:rPr lang="ko-KR" sz="2200">
                <a:highlight>
                  <a:srgbClr val="FFFF00"/>
                </a:highlight>
              </a:rPr>
              <a:t>“long COVID(롱 코비드)”</a:t>
            </a:r>
            <a:r>
              <a:rPr lang="ko-KR" sz="2200"/>
              <a:t>라고 합니다.</a:t>
            </a:r>
          </a:p>
          <a:p>
            <a:pPr marL="0" indent="0">
              <a:buNone/>
            </a:pPr>
            <a:r>
              <a:rPr lang="ko-KR"/>
              <a:t>*https://www.phila.gov/programs/coronavirus-disease-2019-covid-19/updates/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1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7CBB6-75F6-A557-DD3C-84B34ECF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80" y="600075"/>
            <a:ext cx="10314517" cy="677779"/>
          </a:xfrm>
        </p:spPr>
        <p:txBody>
          <a:bodyPr>
            <a:noAutofit/>
          </a:bodyPr>
          <a:lstStyle/>
          <a:p>
            <a:r>
              <a:rPr lang="ko-KR"/>
              <a:t>현재 데이터: 아시안 커뮤니티의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017FB-4932-D9F0-674B-1455CB5EA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8274"/>
            <a:ext cx="9284813" cy="522972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ko-KR" sz="3600"/>
              <a:t>PCR 검사 시행: 10,000명당 7.2명(2023년 1월 22일)</a:t>
            </a:r>
          </a:p>
          <a:p>
            <a:pPr>
              <a:lnSpc>
                <a:spcPct val="150000"/>
              </a:lnSpc>
            </a:pPr>
            <a:r>
              <a:rPr lang="ko-KR" sz="3600"/>
              <a:t>감염: 10,000명당 4.3명(2023년 1월 15일)</a:t>
            </a:r>
          </a:p>
          <a:p>
            <a:pPr>
              <a:lnSpc>
                <a:spcPct val="150000"/>
              </a:lnSpc>
            </a:pPr>
            <a:r>
              <a:rPr lang="ko-KR" sz="3600"/>
              <a:t>입원: 10,000명당 2명(2023년 1월 1일)</a:t>
            </a:r>
          </a:p>
          <a:p>
            <a:pPr>
              <a:lnSpc>
                <a:spcPct val="150000"/>
              </a:lnSpc>
            </a:pPr>
            <a:r>
              <a:rPr lang="ko-KR" sz="3600"/>
              <a:t>사망: 10,000명당 1명(2022년 12월 25일)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sz="2200"/>
              <a:t>*https://www.phila.gov/programs/coronavirus-disease-2019-covid-19/updates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233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520E-70F0-79C7-67C2-7BBE4CA63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어떤 변종이 있으며, 어떻게 관리해야 할까요?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52589A-1412-7806-6A2D-1348162EA3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695472"/>
              </p:ext>
            </p:extLst>
          </p:nvPr>
        </p:nvGraphicFramePr>
        <p:xfrm>
          <a:off x="600422" y="1434196"/>
          <a:ext cx="8596668" cy="5325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428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763DA-93BC-E094-C438-0E71720ED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784" y="495301"/>
            <a:ext cx="7528306" cy="734377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ko-KR" sz="2400"/>
              <a:t>백신을 통해 심각한 질병, 입원 및 사망을 예방할 수 있습니다.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ko-KR" sz="2400"/>
              <a:t>백신을 맞아도 여전히 감염이 될 수는 있지만 심각한 질병으로 발전할 가능성이 낮습니다.</a:t>
            </a:r>
          </a:p>
          <a:p>
            <a:pPr>
              <a:lnSpc>
                <a:spcPct val="90000"/>
              </a:lnSpc>
            </a:pPr>
            <a:r>
              <a:rPr lang="ko-KR" sz="2400">
                <a:highlight>
                  <a:srgbClr val="FFFF00"/>
                </a:highlight>
              </a:rPr>
              <a:t>완전 접종</a:t>
            </a:r>
            <a:r>
              <a:rPr lang="ko-KR" sz="2400"/>
              <a:t>의 정의는 다음과 같습니다: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ko-KR" sz="2400"/>
              <a:t>초기 백신 2회 투여 </a:t>
            </a:r>
            <a:r>
              <a:rPr lang="ko-KR" sz="2400">
                <a:highlight>
                  <a:srgbClr val="FFFF00"/>
                </a:highlight>
              </a:rPr>
              <a:t>및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ko-KR" sz="2400"/>
              <a:t>업데이트 2가 부스터 1회 투여 </a:t>
            </a:r>
          </a:p>
          <a:p>
            <a:pPr>
              <a:lnSpc>
                <a:spcPct val="90000"/>
              </a:lnSpc>
            </a:pPr>
            <a:r>
              <a:rPr lang="ko-KR" sz="2400"/>
              <a:t>필라델피아 인구 중 초기 접종 2회를 마친 사람이 64%이지만 2가 부스터 접종을 마친 사람은 13%에 불과합니다.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ko-KR" sz="2200" b="1">
                <a:solidFill>
                  <a:srgbClr val="FF0000"/>
                </a:solidFill>
              </a:rPr>
              <a:t>필라델피아의 아시아인 인구 중 업데이트 2가 부스터 접종을 마친 사람은 14%밖에 되지 않습니다.</a:t>
            </a:r>
          </a:p>
          <a:p>
            <a:pPr>
              <a:lnSpc>
                <a:spcPct val="90000"/>
              </a:lnSpc>
            </a:pPr>
            <a:r>
              <a:rPr lang="ko-KR" sz="2400"/>
              <a:t>감염된 사람은 의사에게 항바이러스제인 팍스로비드를 처방해 달라고 요청할 수 있으며, 이 약은 발병 후 5일 이내에 복용해야 합니다.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A3E92-B486-4FE1-C51A-7F2A8893E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ko-KR">
                <a:solidFill>
                  <a:schemeClr val="bg1"/>
                </a:solidFill>
              </a:rPr>
              <a:t>좋은 소식이 있습니다(앞으로 더 좋아질 수 있습니다!)</a:t>
            </a:r>
          </a:p>
        </p:txBody>
      </p:sp>
    </p:spTree>
    <p:extLst>
      <p:ext uri="{BB962C8B-B14F-4D97-AF65-F5344CB8AC3E}">
        <p14:creationId xmlns:p14="http://schemas.microsoft.com/office/powerpoint/2010/main" val="1990438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C76AF-7D92-8BC9-D292-940768D70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6621"/>
            <a:ext cx="8596668" cy="1320800"/>
          </a:xfrm>
        </p:spPr>
        <p:txBody>
          <a:bodyPr/>
          <a:lstStyle/>
          <a:p>
            <a:r>
              <a:rPr lang="ko-KR"/>
              <a:t>백신과 부스터 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BF54E-705C-23B8-4341-39393292A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9684"/>
            <a:ext cx="8596668" cy="5588000"/>
          </a:xfrm>
        </p:spPr>
        <p:txBody>
          <a:bodyPr>
            <a:noAutofit/>
          </a:bodyPr>
          <a:lstStyle/>
          <a:p>
            <a:r>
              <a:rPr lang="ko-KR" sz="2800"/>
              <a:t>1차 진료 제공자, 보건소 및 약국에서는 5세 이상의 모든 연령대의 사람에게 업데이트 2가 부스터 샷만을 제공합니다. </a:t>
            </a:r>
          </a:p>
          <a:p>
            <a:pPr lvl="1"/>
            <a:r>
              <a:rPr lang="ko-KR" sz="2600"/>
              <a:t>오리지널 부스터 샷은 더 이상 제공하지 않습니다.</a:t>
            </a:r>
          </a:p>
          <a:p>
            <a:r>
              <a:rPr lang="ko-KR" sz="2800"/>
              <a:t>다음과 같은 경우 5세 이상 연령대의 사람은 부스터 샷 접종이 가능합니다: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ko-KR" sz="2800"/>
              <a:t>초기 접종 2회를 완료한 후 최소 2달이 지난 경우 또는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ko-KR" sz="2800"/>
              <a:t>오리지널(1가) mRNA 부스터를 접종한 후 최소 2달이 지난 경우</a:t>
            </a:r>
          </a:p>
          <a:p>
            <a:pPr marL="457200" lvl="1" indent="0">
              <a:buNone/>
            </a:pPr>
            <a:r>
              <a:rPr lang="ko-KR"/>
              <a:t>*모더나 초기 접종 2회를 마치고 마지막 접종일로부터 최소 2달이 지난 6개월~4세 어린이의 경우.</a:t>
            </a:r>
          </a:p>
        </p:txBody>
      </p:sp>
    </p:spTree>
    <p:extLst>
      <p:ext uri="{BB962C8B-B14F-4D97-AF65-F5344CB8AC3E}">
        <p14:creationId xmlns:p14="http://schemas.microsoft.com/office/powerpoint/2010/main" val="250696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D072-5164-E6C4-C7D0-C2C0844A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6" y="435836"/>
            <a:ext cx="7528306" cy="6849531"/>
          </a:xfrm>
        </p:spPr>
        <p:txBody>
          <a:bodyPr anchor="ctr">
            <a:normAutofit lnSpcReduction="10000"/>
          </a:bodyPr>
          <a:lstStyle/>
          <a:p>
            <a:endParaRPr lang="en-US" sz="2800" dirty="0"/>
          </a:p>
          <a:p>
            <a:r>
              <a:rPr lang="ko-KR" sz="2800"/>
              <a:t>앞으로 우리는 COVID와 함께 사는 법을 배워야 하며, 이는 COVID가 풍토병 중 하나가 될 것이라는 뜻입니다.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ko-KR" sz="2600"/>
              <a:t>독감, RSV 등의 기타 호흡기 질환과 마찬가지로 말이죠.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ko-KR" sz="2600"/>
              <a:t>앞으로는 면역력 유지를 위하여 매년 부스터 접종을 하게 될 수 있지만 독감과는 달리 백신에 들어갈 내용물을 예측하기 어렵습니다(변종과 관련).</a:t>
            </a:r>
          </a:p>
          <a:p>
            <a:r>
              <a:rPr lang="ko-KR" sz="2800"/>
              <a:t>Long COVID(롱 코비드)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ko-KR" sz="2600"/>
              <a:t>일부 사람들은 경미한 감염 증상이 끝난 후에도 지속적인 증상을 경험합니다.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ko-KR" sz="2600"/>
              <a:t>하지만 백신을 접종한 경우 롱 코비드를 경험할 확률이 50% 감소합니다.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40B67-4A74-52BC-9C8E-2F0BBD893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ko-KR">
                <a:solidFill>
                  <a:schemeClr val="bg1"/>
                </a:solidFill>
              </a:rPr>
              <a:t>다음으로 이동</a:t>
            </a:r>
          </a:p>
        </p:txBody>
      </p:sp>
    </p:spTree>
    <p:extLst>
      <p:ext uri="{BB962C8B-B14F-4D97-AF65-F5344CB8AC3E}">
        <p14:creationId xmlns:p14="http://schemas.microsoft.com/office/powerpoint/2010/main" val="16848588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FFFFFF"/>
      </a:dk2>
      <a:lt2>
        <a:srgbClr val="EBEBEB"/>
      </a:lt2>
      <a:accent1>
        <a:srgbClr val="0070C0"/>
      </a:accent1>
      <a:accent2>
        <a:srgbClr val="F0D577"/>
      </a:accent2>
      <a:accent3>
        <a:srgbClr val="F0D577"/>
      </a:accent3>
      <a:accent4>
        <a:srgbClr val="0070C0"/>
      </a:accent4>
      <a:accent5>
        <a:srgbClr val="F0D577"/>
      </a:accent5>
      <a:accent6>
        <a:srgbClr val="0070C0"/>
      </a:accent6>
      <a:hlink>
        <a:srgbClr val="000000"/>
      </a:hlink>
      <a:folHlink>
        <a:srgbClr val="00000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907</Words>
  <Application>Microsoft Office PowerPoint</Application>
  <PresentationFormat>Widescreen</PresentationFormat>
  <Paragraphs>102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맑은 고딕</vt:lpstr>
      <vt:lpstr>Arial</vt:lpstr>
      <vt:lpstr>Calibri</vt:lpstr>
      <vt:lpstr>HY그래픽M</vt:lpstr>
      <vt:lpstr>Trebuchet MS</vt:lpstr>
      <vt:lpstr>Wingdings</vt:lpstr>
      <vt:lpstr>Wingdings 3</vt:lpstr>
      <vt:lpstr>Facet</vt:lpstr>
      <vt:lpstr>COVID-19 업데이트  및  아시안 커뮤니티</vt:lpstr>
      <vt:lpstr>배경</vt:lpstr>
      <vt:lpstr>누적 데이터: 아시안 커뮤니티의 COVID-19 (2020년 3월 이후)</vt:lpstr>
      <vt:lpstr>팬데믹은 아직 끝나지 않았습니다.*</vt:lpstr>
      <vt:lpstr>현재 데이터: 아시안 커뮤니티의 COVID-19</vt:lpstr>
      <vt:lpstr>어떤 변종이 있으며, 어떻게 관리해야 할까요?</vt:lpstr>
      <vt:lpstr>좋은 소식이 있습니다(앞으로 더 좋아질 수 있습니다!)</vt:lpstr>
      <vt:lpstr>백신과 부스터 샷</vt:lpstr>
      <vt:lpstr>다음으로 이동</vt:lpstr>
      <vt:lpstr>위생 관리 방법</vt:lpstr>
      <vt:lpstr>자세한 정보: </vt:lpstr>
      <vt:lpstr>감사합니다.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Update and the Asian Community</dc:title>
  <dc:creator>Rhona Cooper</dc:creator>
  <cp:lastModifiedBy>Windows User</cp:lastModifiedBy>
  <cp:revision>86</cp:revision>
  <dcterms:created xsi:type="dcterms:W3CDTF">2021-02-08T13:10:27Z</dcterms:created>
  <dcterms:modified xsi:type="dcterms:W3CDTF">2023-02-16T20:54:31Z</dcterms:modified>
</cp:coreProperties>
</file>