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325" r:id="rId4"/>
    <p:sldId id="302" r:id="rId5"/>
    <p:sldId id="323" r:id="rId6"/>
    <p:sldId id="303" r:id="rId7"/>
    <p:sldId id="304" r:id="rId8"/>
    <p:sldId id="324" r:id="rId9"/>
    <p:sldId id="301" r:id="rId10"/>
    <p:sldId id="322" r:id="rId11"/>
    <p:sldId id="31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18" autoAdjust="0"/>
  </p:normalViewPr>
  <p:slideViewPr>
    <p:cSldViewPr snapToGrid="0">
      <p:cViewPr varScale="1">
        <p:scale>
          <a:sx n="45" d="100"/>
          <a:sy n="45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49D9A-E9AE-4022-BCC8-8E7ECD76AE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7BD6F-EFD8-4C03-99B3-A925528037B2}">
      <dgm:prSet/>
      <dgm:spPr/>
      <dgm:t>
        <a:bodyPr/>
        <a:lstStyle/>
        <a:p>
          <a:r>
            <a:rPr lang="en-US" dirty="0"/>
            <a:t>The virus is constantly changing and as new versions, or variants, emerge, it is possible to become reinfected.</a:t>
          </a:r>
        </a:p>
      </dgm:t>
    </dgm:pt>
    <dgm:pt modelId="{26761994-F78F-48DA-A397-E4C3BA954C41}" type="parTrans" cxnId="{7CE82D8B-C5CB-4D6E-88F4-9F468F960516}">
      <dgm:prSet/>
      <dgm:spPr/>
      <dgm:t>
        <a:bodyPr/>
        <a:lstStyle/>
        <a:p>
          <a:endParaRPr lang="en-US"/>
        </a:p>
      </dgm:t>
    </dgm:pt>
    <dgm:pt modelId="{66278650-E6E4-4EA0-824E-290F136D5BCB}" type="sibTrans" cxnId="{7CE82D8B-C5CB-4D6E-88F4-9F468F960516}">
      <dgm:prSet/>
      <dgm:spPr/>
      <dgm:t>
        <a:bodyPr/>
        <a:lstStyle/>
        <a:p>
          <a:endParaRPr lang="en-US"/>
        </a:p>
      </dgm:t>
    </dgm:pt>
    <dgm:pt modelId="{243ED149-7AD1-4C16-9A1B-DA48E02FB8CF}">
      <dgm:prSet/>
      <dgm:spPr/>
      <dgm:t>
        <a:bodyPr/>
        <a:lstStyle/>
        <a:p>
          <a:r>
            <a:rPr lang="en-US"/>
            <a:t>XBB.1.5: 72.5% of cases    </a:t>
          </a:r>
        </a:p>
      </dgm:t>
    </dgm:pt>
    <dgm:pt modelId="{88C87AA6-4FD1-41D2-B5C3-043746DE9541}" type="parTrans" cxnId="{C6904513-E53B-470B-95D6-5CF2F8C270D8}">
      <dgm:prSet/>
      <dgm:spPr/>
      <dgm:t>
        <a:bodyPr/>
        <a:lstStyle/>
        <a:p>
          <a:endParaRPr lang="en-US"/>
        </a:p>
      </dgm:t>
    </dgm:pt>
    <dgm:pt modelId="{D2234C79-AA58-465C-93BF-B2670CD760DD}" type="sibTrans" cxnId="{C6904513-E53B-470B-95D6-5CF2F8C270D8}">
      <dgm:prSet/>
      <dgm:spPr/>
      <dgm:t>
        <a:bodyPr/>
        <a:lstStyle/>
        <a:p>
          <a:endParaRPr lang="en-US"/>
        </a:p>
      </dgm:t>
    </dgm:pt>
    <dgm:pt modelId="{93396EB0-5B01-43DB-B33F-3CAE333A6B76}">
      <dgm:prSet/>
      <dgm:spPr/>
      <dgm:t>
        <a:bodyPr/>
        <a:lstStyle/>
        <a:p>
          <a:r>
            <a:rPr lang="en-US"/>
            <a:t>BQ.1.1: 14.6% of cases  </a:t>
          </a:r>
        </a:p>
      </dgm:t>
    </dgm:pt>
    <dgm:pt modelId="{996B4C34-D877-412F-B701-EF212927F3A8}" type="parTrans" cxnId="{523A42DF-9745-4F57-9698-C347FFC6912D}">
      <dgm:prSet/>
      <dgm:spPr/>
      <dgm:t>
        <a:bodyPr/>
        <a:lstStyle/>
        <a:p>
          <a:endParaRPr lang="en-US"/>
        </a:p>
      </dgm:t>
    </dgm:pt>
    <dgm:pt modelId="{62EA5BB6-98BE-4E25-A03E-4A17ACA1616C}" type="sibTrans" cxnId="{523A42DF-9745-4F57-9698-C347FFC6912D}">
      <dgm:prSet/>
      <dgm:spPr/>
      <dgm:t>
        <a:bodyPr/>
        <a:lstStyle/>
        <a:p>
          <a:endParaRPr lang="en-US"/>
        </a:p>
      </dgm:t>
    </dgm:pt>
    <dgm:pt modelId="{A06D9377-3F06-4377-B402-A6BAF5E9D59D}">
      <dgm:prSet/>
      <dgm:spPr/>
      <dgm:t>
        <a:bodyPr/>
        <a:lstStyle/>
        <a:p>
          <a:r>
            <a:rPr lang="en-US"/>
            <a:t>BQ.1: 6.6% of cases      </a:t>
          </a:r>
        </a:p>
      </dgm:t>
    </dgm:pt>
    <dgm:pt modelId="{3C76D171-695A-41B9-9098-AD74769BBD67}" type="parTrans" cxnId="{989219B4-435B-4E2F-99AF-7EDD9F1259A7}">
      <dgm:prSet/>
      <dgm:spPr/>
      <dgm:t>
        <a:bodyPr/>
        <a:lstStyle/>
        <a:p>
          <a:endParaRPr lang="en-US"/>
        </a:p>
      </dgm:t>
    </dgm:pt>
    <dgm:pt modelId="{FD1D5058-3168-47E7-98C0-5BEDDF57BE34}" type="sibTrans" cxnId="{989219B4-435B-4E2F-99AF-7EDD9F1259A7}">
      <dgm:prSet/>
      <dgm:spPr/>
      <dgm:t>
        <a:bodyPr/>
        <a:lstStyle/>
        <a:p>
          <a:endParaRPr lang="en-US"/>
        </a:p>
      </dgm:t>
    </dgm:pt>
    <dgm:pt modelId="{79E4672D-F934-4417-ACB8-A516A4FDC475}">
      <dgm:prSet/>
      <dgm:spPr/>
      <dgm:t>
        <a:bodyPr/>
        <a:lstStyle/>
        <a:p>
          <a:r>
            <a:rPr lang="en-US"/>
            <a:t>XBB: 2.8% of cases</a:t>
          </a:r>
        </a:p>
      </dgm:t>
    </dgm:pt>
    <dgm:pt modelId="{A5738E6A-3950-42A4-8785-7446038CC6C4}" type="parTrans" cxnId="{1824DC79-74D0-44B8-BE58-BADEA7A8FC47}">
      <dgm:prSet/>
      <dgm:spPr/>
      <dgm:t>
        <a:bodyPr/>
        <a:lstStyle/>
        <a:p>
          <a:endParaRPr lang="en-US"/>
        </a:p>
      </dgm:t>
    </dgm:pt>
    <dgm:pt modelId="{FBF4FC2C-CCA5-4643-8E31-57295DD5A612}" type="sibTrans" cxnId="{1824DC79-74D0-44B8-BE58-BADEA7A8FC47}">
      <dgm:prSet/>
      <dgm:spPr/>
      <dgm:t>
        <a:bodyPr/>
        <a:lstStyle/>
        <a:p>
          <a:endParaRPr lang="en-US"/>
        </a:p>
      </dgm:t>
    </dgm:pt>
    <dgm:pt modelId="{5D753D72-8118-4AA4-86C3-A77932B9493D}">
      <dgm:prSet/>
      <dgm:spPr/>
      <dgm:t>
        <a:bodyPr/>
        <a:lstStyle/>
        <a:p>
          <a:r>
            <a:rPr lang="en-US"/>
            <a:t>CH1.1: 1.4% of cases</a:t>
          </a:r>
        </a:p>
      </dgm:t>
    </dgm:pt>
    <dgm:pt modelId="{5C39F059-00D3-439E-BA1F-BF16607F759D}" type="parTrans" cxnId="{A064E040-EC9A-4C36-8409-6B799885D265}">
      <dgm:prSet/>
      <dgm:spPr/>
      <dgm:t>
        <a:bodyPr/>
        <a:lstStyle/>
        <a:p>
          <a:endParaRPr lang="en-US"/>
        </a:p>
      </dgm:t>
    </dgm:pt>
    <dgm:pt modelId="{AB7E6D89-8C95-419E-BFEB-F51433D6BB5E}" type="sibTrans" cxnId="{A064E040-EC9A-4C36-8409-6B799885D265}">
      <dgm:prSet/>
      <dgm:spPr/>
      <dgm:t>
        <a:bodyPr/>
        <a:lstStyle/>
        <a:p>
          <a:endParaRPr lang="en-US"/>
        </a:p>
      </dgm:t>
    </dgm:pt>
    <dgm:pt modelId="{EE41D8F4-4512-4334-B9EE-0410CDD4C551}">
      <dgm:prSet/>
      <dgm:spPr/>
      <dgm:t>
        <a:bodyPr/>
        <a:lstStyle/>
        <a:p>
          <a:r>
            <a:rPr lang="en-US"/>
            <a:t>BN.1: 0.8% of cases </a:t>
          </a:r>
        </a:p>
      </dgm:t>
    </dgm:pt>
    <dgm:pt modelId="{52B9D53B-D395-4677-A302-2B9E03DC8036}" type="parTrans" cxnId="{AD88B57C-FE97-4A25-ADF4-D2A853B2803C}">
      <dgm:prSet/>
      <dgm:spPr/>
      <dgm:t>
        <a:bodyPr/>
        <a:lstStyle/>
        <a:p>
          <a:endParaRPr lang="en-US"/>
        </a:p>
      </dgm:t>
    </dgm:pt>
    <dgm:pt modelId="{F4583430-6793-4444-B655-569C217F22D5}" type="sibTrans" cxnId="{AD88B57C-FE97-4A25-ADF4-D2A853B2803C}">
      <dgm:prSet/>
      <dgm:spPr/>
      <dgm:t>
        <a:bodyPr/>
        <a:lstStyle/>
        <a:p>
          <a:endParaRPr lang="en-US"/>
        </a:p>
      </dgm:t>
    </dgm:pt>
    <dgm:pt modelId="{A97D27FE-16A4-4047-A419-75E3F8080344}">
      <dgm:prSet/>
      <dgm:spPr/>
      <dgm:t>
        <a:bodyPr/>
        <a:lstStyle/>
        <a:p>
          <a:r>
            <a:rPr lang="en-US" dirty="0"/>
            <a:t>BA.5: 0.5% of cases     </a:t>
          </a:r>
        </a:p>
      </dgm:t>
    </dgm:pt>
    <dgm:pt modelId="{AF5AA117-A1EF-4545-9E14-37FEDD9850A8}" type="parTrans" cxnId="{CD3C2966-6517-4D6C-A2E5-3B88B98F2EF6}">
      <dgm:prSet/>
      <dgm:spPr/>
      <dgm:t>
        <a:bodyPr/>
        <a:lstStyle/>
        <a:p>
          <a:endParaRPr lang="en-US"/>
        </a:p>
      </dgm:t>
    </dgm:pt>
    <dgm:pt modelId="{C26A58E9-369D-4D9B-A21E-CD0D5D754329}" type="sibTrans" cxnId="{CD3C2966-6517-4D6C-A2E5-3B88B98F2EF6}">
      <dgm:prSet/>
      <dgm:spPr/>
      <dgm:t>
        <a:bodyPr/>
        <a:lstStyle/>
        <a:p>
          <a:endParaRPr lang="en-US"/>
        </a:p>
      </dgm:t>
    </dgm:pt>
    <dgm:pt modelId="{A5A1A833-F5B0-4978-B4C6-0965DA12BB4B}">
      <dgm:prSet/>
      <dgm:spPr/>
      <dgm:t>
        <a:bodyPr/>
        <a:lstStyle/>
        <a:p>
          <a:r>
            <a:rPr lang="en-US"/>
            <a:t>BF.7: 0.4% of cases  </a:t>
          </a:r>
        </a:p>
      </dgm:t>
    </dgm:pt>
    <dgm:pt modelId="{44756ABF-8648-458C-ACD8-1A1831CAE64A}" type="parTrans" cxnId="{BEEE091C-096F-4A1C-8BD3-24A6A12947D8}">
      <dgm:prSet/>
      <dgm:spPr/>
      <dgm:t>
        <a:bodyPr/>
        <a:lstStyle/>
        <a:p>
          <a:endParaRPr lang="en-US"/>
        </a:p>
      </dgm:t>
    </dgm:pt>
    <dgm:pt modelId="{5C39E83C-3B1B-415A-A522-5815BE33FD3E}" type="sibTrans" cxnId="{BEEE091C-096F-4A1C-8BD3-24A6A12947D8}">
      <dgm:prSet/>
      <dgm:spPr/>
      <dgm:t>
        <a:bodyPr/>
        <a:lstStyle/>
        <a:p>
          <a:endParaRPr lang="en-US"/>
        </a:p>
      </dgm:t>
    </dgm:pt>
    <dgm:pt modelId="{4F211FEB-A3BC-4790-A3F9-149FF10E3177}">
      <dgm:prSet/>
      <dgm:spPr/>
      <dgm:t>
        <a:bodyPr/>
        <a:lstStyle/>
        <a:p>
          <a:r>
            <a:rPr lang="en-US"/>
            <a:t>BA.5.2.6: 0.2% of cases   </a:t>
          </a:r>
        </a:p>
      </dgm:t>
    </dgm:pt>
    <dgm:pt modelId="{0F7DC93D-6010-4A3E-A19C-C9A93D285A23}" type="parTrans" cxnId="{D16AB36B-74AE-41AF-BD36-A74A509A0586}">
      <dgm:prSet/>
      <dgm:spPr/>
      <dgm:t>
        <a:bodyPr/>
        <a:lstStyle/>
        <a:p>
          <a:endParaRPr lang="en-US"/>
        </a:p>
      </dgm:t>
    </dgm:pt>
    <dgm:pt modelId="{199A8E88-C952-43EB-A73C-8583294BA3C2}" type="sibTrans" cxnId="{D16AB36B-74AE-41AF-BD36-A74A509A0586}">
      <dgm:prSet/>
      <dgm:spPr/>
      <dgm:t>
        <a:bodyPr/>
        <a:lstStyle/>
        <a:p>
          <a:endParaRPr lang="en-US"/>
        </a:p>
      </dgm:t>
    </dgm:pt>
    <dgm:pt modelId="{8E922E4A-E5B1-42AA-A2DF-4ACCA4AB91FF}">
      <dgm:prSet/>
      <dgm:spPr/>
      <dgm:t>
        <a:bodyPr/>
        <a:lstStyle/>
        <a:p>
          <a:r>
            <a:rPr lang="en-US"/>
            <a:t>BF.11: 0.1% of cases </a:t>
          </a:r>
        </a:p>
      </dgm:t>
    </dgm:pt>
    <dgm:pt modelId="{60D6B4F4-E776-442B-817E-FC59724CB371}" type="parTrans" cxnId="{2ADC3542-B203-4E6B-BDCA-37A55EC2CE95}">
      <dgm:prSet/>
      <dgm:spPr/>
      <dgm:t>
        <a:bodyPr/>
        <a:lstStyle/>
        <a:p>
          <a:endParaRPr lang="en-US"/>
        </a:p>
      </dgm:t>
    </dgm:pt>
    <dgm:pt modelId="{CA9CE689-6174-44D9-BE09-D4CA1870FAAF}" type="sibTrans" cxnId="{2ADC3542-B203-4E6B-BDCA-37A55EC2CE95}">
      <dgm:prSet/>
      <dgm:spPr/>
      <dgm:t>
        <a:bodyPr/>
        <a:lstStyle/>
        <a:p>
          <a:endParaRPr lang="en-US"/>
        </a:p>
      </dgm:t>
    </dgm:pt>
    <dgm:pt modelId="{9859A936-8E85-4201-B867-16F7925F1C97}">
      <dgm:prSet/>
      <dgm:spPr/>
      <dgm:t>
        <a:bodyPr/>
        <a:lstStyle/>
        <a:p>
          <a:r>
            <a:rPr lang="en-US" dirty="0"/>
            <a:t>Studies show that you have some  protection against new variants because of vaccines, even though the variants are different. They are still offspring of the original, omicron variant.</a:t>
          </a:r>
        </a:p>
      </dgm:t>
    </dgm:pt>
    <dgm:pt modelId="{2E032929-FB72-47A6-A77F-F5BC4103E5F2}" type="parTrans" cxnId="{55C7E4C8-E2AF-476D-81DE-244ADE845AA2}">
      <dgm:prSet/>
      <dgm:spPr/>
      <dgm:t>
        <a:bodyPr/>
        <a:lstStyle/>
        <a:p>
          <a:endParaRPr lang="en-US"/>
        </a:p>
      </dgm:t>
    </dgm:pt>
    <dgm:pt modelId="{434F1B39-2C66-4727-8819-E43AFED85B79}" type="sibTrans" cxnId="{55C7E4C8-E2AF-476D-81DE-244ADE845AA2}">
      <dgm:prSet/>
      <dgm:spPr/>
      <dgm:t>
        <a:bodyPr/>
        <a:lstStyle/>
        <a:p>
          <a:endParaRPr lang="en-US"/>
        </a:p>
      </dgm:t>
    </dgm:pt>
    <dgm:pt modelId="{674ACFE9-D80F-4CA7-B825-C02B3D4EBA10}" type="pres">
      <dgm:prSet presAssocID="{67A49D9A-E9AE-4022-BCC8-8E7ECD76AE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247BD-DF24-4AB7-B15B-1CD342806AC7}" type="pres">
      <dgm:prSet presAssocID="{FF97BD6F-EFD8-4C03-99B3-A925528037B2}" presName="linNode" presStyleCnt="0"/>
      <dgm:spPr/>
    </dgm:pt>
    <dgm:pt modelId="{FD8753CB-57B9-4CDA-8740-A5551332CA0F}" type="pres">
      <dgm:prSet presAssocID="{FF97BD6F-EFD8-4C03-99B3-A925528037B2}" presName="parentText" presStyleLbl="node1" presStyleIdx="0" presStyleCnt="2" custScaleX="163416" custLinFactNeighborX="-2595" custLinFactNeighborY="-19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90B91-A8FC-4799-BCD8-E88EAA154C2B}" type="pres">
      <dgm:prSet presAssocID="{FF97BD6F-EFD8-4C03-99B3-A925528037B2}" presName="descendantText" presStyleLbl="alignAccFollowNode1" presStyleIdx="0" presStyleCnt="1" custScaleX="47694" custScaleY="209624" custLinFactNeighborX="-552" custLinFactNeighborY="65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DB9C-D699-4C36-A02F-8379C7F590D4}" type="pres">
      <dgm:prSet presAssocID="{66278650-E6E4-4EA0-824E-290F136D5BCB}" presName="sp" presStyleCnt="0"/>
      <dgm:spPr/>
    </dgm:pt>
    <dgm:pt modelId="{FBE731F3-23BC-4F8C-B908-36CB32ECB23C}" type="pres">
      <dgm:prSet presAssocID="{9859A936-8E85-4201-B867-16F7925F1C97}" presName="linNode" presStyleCnt="0"/>
      <dgm:spPr/>
    </dgm:pt>
    <dgm:pt modelId="{6C5731F6-6336-4593-AE80-9C2675AC97A0}" type="pres">
      <dgm:prSet presAssocID="{9859A936-8E85-4201-B867-16F7925F1C97}" presName="parentText" presStyleLbl="node1" presStyleIdx="1" presStyleCnt="2" custScaleX="163844" custLinFactNeighborX="-5657" custLinFactNeighborY="-296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1DF3D-0B22-48C7-B1CC-417FE0E8ED7B}" type="presOf" srcId="{9859A936-8E85-4201-B867-16F7925F1C97}" destId="{6C5731F6-6336-4593-AE80-9C2675AC97A0}" srcOrd="0" destOrd="0" presId="urn:microsoft.com/office/officeart/2005/8/layout/vList5"/>
    <dgm:cxn modelId="{BEEE091C-096F-4A1C-8BD3-24A6A12947D8}" srcId="{FF97BD6F-EFD8-4C03-99B3-A925528037B2}" destId="{A5A1A833-F5B0-4978-B4C6-0965DA12BB4B}" srcOrd="7" destOrd="0" parTransId="{44756ABF-8648-458C-ACD8-1A1831CAE64A}" sibTransId="{5C39E83C-3B1B-415A-A522-5815BE33FD3E}"/>
    <dgm:cxn modelId="{D16AB36B-74AE-41AF-BD36-A74A509A0586}" srcId="{FF97BD6F-EFD8-4C03-99B3-A925528037B2}" destId="{4F211FEB-A3BC-4790-A3F9-149FF10E3177}" srcOrd="8" destOrd="0" parTransId="{0F7DC93D-6010-4A3E-A19C-C9A93D285A23}" sibTransId="{199A8E88-C952-43EB-A73C-8583294BA3C2}"/>
    <dgm:cxn modelId="{C2128A5A-EE27-418B-A6A5-6601C17063ED}" type="presOf" srcId="{A5A1A833-F5B0-4978-B4C6-0965DA12BB4B}" destId="{08190B91-A8FC-4799-BCD8-E88EAA154C2B}" srcOrd="0" destOrd="7" presId="urn:microsoft.com/office/officeart/2005/8/layout/vList5"/>
    <dgm:cxn modelId="{523A42DF-9745-4F57-9698-C347FFC6912D}" srcId="{FF97BD6F-EFD8-4C03-99B3-A925528037B2}" destId="{93396EB0-5B01-43DB-B33F-3CAE333A6B76}" srcOrd="1" destOrd="0" parTransId="{996B4C34-D877-412F-B701-EF212927F3A8}" sibTransId="{62EA5BB6-98BE-4E25-A03E-4A17ACA1616C}"/>
    <dgm:cxn modelId="{989219B4-435B-4E2F-99AF-7EDD9F1259A7}" srcId="{FF97BD6F-EFD8-4C03-99B3-A925528037B2}" destId="{A06D9377-3F06-4377-B402-A6BAF5E9D59D}" srcOrd="2" destOrd="0" parTransId="{3C76D171-695A-41B9-9098-AD74769BBD67}" sibTransId="{FD1D5058-3168-47E7-98C0-5BEDDF57BE34}"/>
    <dgm:cxn modelId="{73C7A4A7-CCAD-4EE3-873E-EC8F21762C94}" type="presOf" srcId="{A97D27FE-16A4-4047-A419-75E3F8080344}" destId="{08190B91-A8FC-4799-BCD8-E88EAA154C2B}" srcOrd="0" destOrd="6" presId="urn:microsoft.com/office/officeart/2005/8/layout/vList5"/>
    <dgm:cxn modelId="{7A87EA13-3747-4B38-9E8C-C8C8E410E579}" type="presOf" srcId="{243ED149-7AD1-4C16-9A1B-DA48E02FB8CF}" destId="{08190B91-A8FC-4799-BCD8-E88EAA154C2B}" srcOrd="0" destOrd="0" presId="urn:microsoft.com/office/officeart/2005/8/layout/vList5"/>
    <dgm:cxn modelId="{D4DA6233-71FE-4FA7-882F-E83E60324FBB}" type="presOf" srcId="{5D753D72-8118-4AA4-86C3-A77932B9493D}" destId="{08190B91-A8FC-4799-BCD8-E88EAA154C2B}" srcOrd="0" destOrd="4" presId="urn:microsoft.com/office/officeart/2005/8/layout/vList5"/>
    <dgm:cxn modelId="{C5111C7A-7FAD-42B2-BD16-60A264467A66}" type="presOf" srcId="{EE41D8F4-4512-4334-B9EE-0410CDD4C551}" destId="{08190B91-A8FC-4799-BCD8-E88EAA154C2B}" srcOrd="0" destOrd="5" presId="urn:microsoft.com/office/officeart/2005/8/layout/vList5"/>
    <dgm:cxn modelId="{1824DC79-74D0-44B8-BE58-BADEA7A8FC47}" srcId="{FF97BD6F-EFD8-4C03-99B3-A925528037B2}" destId="{79E4672D-F934-4417-ACB8-A516A4FDC475}" srcOrd="3" destOrd="0" parTransId="{A5738E6A-3950-42A4-8785-7446038CC6C4}" sibTransId="{FBF4FC2C-CCA5-4643-8E31-57295DD5A612}"/>
    <dgm:cxn modelId="{328E7BBB-9C29-4C1B-AD18-7E4883CAA247}" type="presOf" srcId="{FF97BD6F-EFD8-4C03-99B3-A925528037B2}" destId="{FD8753CB-57B9-4CDA-8740-A5551332CA0F}" srcOrd="0" destOrd="0" presId="urn:microsoft.com/office/officeart/2005/8/layout/vList5"/>
    <dgm:cxn modelId="{A064E040-EC9A-4C36-8409-6B799885D265}" srcId="{FF97BD6F-EFD8-4C03-99B3-A925528037B2}" destId="{5D753D72-8118-4AA4-86C3-A77932B9493D}" srcOrd="4" destOrd="0" parTransId="{5C39F059-00D3-439E-BA1F-BF16607F759D}" sibTransId="{AB7E6D89-8C95-419E-BFEB-F51433D6BB5E}"/>
    <dgm:cxn modelId="{9C4615DB-62E7-4CC6-9127-8F803DF2C9B6}" type="presOf" srcId="{A06D9377-3F06-4377-B402-A6BAF5E9D59D}" destId="{08190B91-A8FC-4799-BCD8-E88EAA154C2B}" srcOrd="0" destOrd="2" presId="urn:microsoft.com/office/officeart/2005/8/layout/vList5"/>
    <dgm:cxn modelId="{33AA67DA-8FE2-4D85-980C-D0B75B0C80CE}" type="presOf" srcId="{79E4672D-F934-4417-ACB8-A516A4FDC475}" destId="{08190B91-A8FC-4799-BCD8-E88EAA154C2B}" srcOrd="0" destOrd="3" presId="urn:microsoft.com/office/officeart/2005/8/layout/vList5"/>
    <dgm:cxn modelId="{39F542C1-A903-4A1F-8B3F-0CB6C74138E3}" type="presOf" srcId="{8E922E4A-E5B1-42AA-A2DF-4ACCA4AB91FF}" destId="{08190B91-A8FC-4799-BCD8-E88EAA154C2B}" srcOrd="0" destOrd="9" presId="urn:microsoft.com/office/officeart/2005/8/layout/vList5"/>
    <dgm:cxn modelId="{7CE82D8B-C5CB-4D6E-88F4-9F468F960516}" srcId="{67A49D9A-E9AE-4022-BCC8-8E7ECD76AEAC}" destId="{FF97BD6F-EFD8-4C03-99B3-A925528037B2}" srcOrd="0" destOrd="0" parTransId="{26761994-F78F-48DA-A397-E4C3BA954C41}" sibTransId="{66278650-E6E4-4EA0-824E-290F136D5BCB}"/>
    <dgm:cxn modelId="{2ADC3542-B203-4E6B-BDCA-37A55EC2CE95}" srcId="{FF97BD6F-EFD8-4C03-99B3-A925528037B2}" destId="{8E922E4A-E5B1-42AA-A2DF-4ACCA4AB91FF}" srcOrd="9" destOrd="0" parTransId="{60D6B4F4-E776-442B-817E-FC59724CB371}" sibTransId="{CA9CE689-6174-44D9-BE09-D4CA1870FAAF}"/>
    <dgm:cxn modelId="{55C7E4C8-E2AF-476D-81DE-244ADE845AA2}" srcId="{67A49D9A-E9AE-4022-BCC8-8E7ECD76AEAC}" destId="{9859A936-8E85-4201-B867-16F7925F1C97}" srcOrd="1" destOrd="0" parTransId="{2E032929-FB72-47A6-A77F-F5BC4103E5F2}" sibTransId="{434F1B39-2C66-4727-8819-E43AFED85B79}"/>
    <dgm:cxn modelId="{C6904513-E53B-470B-95D6-5CF2F8C270D8}" srcId="{FF97BD6F-EFD8-4C03-99B3-A925528037B2}" destId="{243ED149-7AD1-4C16-9A1B-DA48E02FB8CF}" srcOrd="0" destOrd="0" parTransId="{88C87AA6-4FD1-41D2-B5C3-043746DE9541}" sibTransId="{D2234C79-AA58-465C-93BF-B2670CD760DD}"/>
    <dgm:cxn modelId="{70028068-5166-4754-A805-7EF3A7045524}" type="presOf" srcId="{67A49D9A-E9AE-4022-BCC8-8E7ECD76AEAC}" destId="{674ACFE9-D80F-4CA7-B825-C02B3D4EBA10}" srcOrd="0" destOrd="0" presId="urn:microsoft.com/office/officeart/2005/8/layout/vList5"/>
    <dgm:cxn modelId="{CD3C2966-6517-4D6C-A2E5-3B88B98F2EF6}" srcId="{FF97BD6F-EFD8-4C03-99B3-A925528037B2}" destId="{A97D27FE-16A4-4047-A419-75E3F8080344}" srcOrd="6" destOrd="0" parTransId="{AF5AA117-A1EF-4545-9E14-37FEDD9850A8}" sibTransId="{C26A58E9-369D-4D9B-A21E-CD0D5D754329}"/>
    <dgm:cxn modelId="{6C5C441A-19A4-4BF5-9A0F-5DCC3D95E63D}" type="presOf" srcId="{93396EB0-5B01-43DB-B33F-3CAE333A6B76}" destId="{08190B91-A8FC-4799-BCD8-E88EAA154C2B}" srcOrd="0" destOrd="1" presId="urn:microsoft.com/office/officeart/2005/8/layout/vList5"/>
    <dgm:cxn modelId="{B5A7825B-8269-4721-8E11-A7ABB4A62DCB}" type="presOf" srcId="{4F211FEB-A3BC-4790-A3F9-149FF10E3177}" destId="{08190B91-A8FC-4799-BCD8-E88EAA154C2B}" srcOrd="0" destOrd="8" presId="urn:microsoft.com/office/officeart/2005/8/layout/vList5"/>
    <dgm:cxn modelId="{AD88B57C-FE97-4A25-ADF4-D2A853B2803C}" srcId="{FF97BD6F-EFD8-4C03-99B3-A925528037B2}" destId="{EE41D8F4-4512-4334-B9EE-0410CDD4C551}" srcOrd="5" destOrd="0" parTransId="{52B9D53B-D395-4677-A302-2B9E03DC8036}" sibTransId="{F4583430-6793-4444-B655-569C217F22D5}"/>
    <dgm:cxn modelId="{FE652248-3BF3-417F-8C04-1DE7184E76FD}" type="presParOf" srcId="{674ACFE9-D80F-4CA7-B825-C02B3D4EBA10}" destId="{A05247BD-DF24-4AB7-B15B-1CD342806AC7}" srcOrd="0" destOrd="0" presId="urn:microsoft.com/office/officeart/2005/8/layout/vList5"/>
    <dgm:cxn modelId="{2CFA7FB3-702C-4F40-B762-D38306BB247B}" type="presParOf" srcId="{A05247BD-DF24-4AB7-B15B-1CD342806AC7}" destId="{FD8753CB-57B9-4CDA-8740-A5551332CA0F}" srcOrd="0" destOrd="0" presId="urn:microsoft.com/office/officeart/2005/8/layout/vList5"/>
    <dgm:cxn modelId="{AF1A3773-0E58-4700-96C8-A9DB8EC40316}" type="presParOf" srcId="{A05247BD-DF24-4AB7-B15B-1CD342806AC7}" destId="{08190B91-A8FC-4799-BCD8-E88EAA154C2B}" srcOrd="1" destOrd="0" presId="urn:microsoft.com/office/officeart/2005/8/layout/vList5"/>
    <dgm:cxn modelId="{449E4E67-9E36-47FE-A5E4-F50B36E4E5F6}" type="presParOf" srcId="{674ACFE9-D80F-4CA7-B825-C02B3D4EBA10}" destId="{F61EDB9C-D699-4C36-A02F-8379C7F590D4}" srcOrd="1" destOrd="0" presId="urn:microsoft.com/office/officeart/2005/8/layout/vList5"/>
    <dgm:cxn modelId="{BCDBA41B-D56B-4719-A5FF-F3AD21E0353E}" type="presParOf" srcId="{674ACFE9-D80F-4CA7-B825-C02B3D4EBA10}" destId="{FBE731F3-23BC-4F8C-B908-36CB32ECB23C}" srcOrd="2" destOrd="0" presId="urn:microsoft.com/office/officeart/2005/8/layout/vList5"/>
    <dgm:cxn modelId="{B432D438-1724-4F78-A25B-1B14A1185367}" type="presParOf" srcId="{FBE731F3-23BC-4F8C-B908-36CB32ECB23C}" destId="{6C5731F6-6336-4593-AE80-9C2675AC97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90B91-A8FC-4799-BCD8-E88EAA154C2B}">
      <dsp:nvSpPr>
        <dsp:cNvPr id="0" name=""/>
        <dsp:cNvSpPr/>
      </dsp:nvSpPr>
      <dsp:spPr>
        <a:xfrm rot="5400000">
          <a:off x="5167576" y="1349498"/>
          <a:ext cx="3274941" cy="2618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XBB.1.5: 72.5% of cases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BQ.1.1: 14.6% of cases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BQ.1: 6.6% of cases  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XBB: 2.8% of cases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CH1.1: 1.4% of cases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BN.1: 0.8% of cases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BA.5: 0.5% of cases 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BF.7: 0.4% of cases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BA.5.2.6: 0.2% of cases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BF.11: 0.1% of cases </a:t>
          </a:r>
        </a:p>
      </dsp:txBody>
      <dsp:txXfrm rot="-5400000">
        <a:off x="5495577" y="1149343"/>
        <a:ext cx="2491092" cy="3019249"/>
      </dsp:txXfrm>
    </dsp:sp>
    <dsp:sp modelId="{FD8753CB-57B9-4CDA-8740-A5551332CA0F}">
      <dsp:nvSpPr>
        <dsp:cNvPr id="0" name=""/>
        <dsp:cNvSpPr/>
      </dsp:nvSpPr>
      <dsp:spPr>
        <a:xfrm>
          <a:off x="322607" y="283488"/>
          <a:ext cx="5047526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 virus is constantly changing and as new versions, or variants, emerge, it is possible to become reinfected.</a:t>
          </a:r>
        </a:p>
      </dsp:txBody>
      <dsp:txXfrm>
        <a:off x="417938" y="378819"/>
        <a:ext cx="4856864" cy="1762204"/>
      </dsp:txXfrm>
    </dsp:sp>
    <dsp:sp modelId="{6C5731F6-6336-4593-AE80-9C2675AC97A0}">
      <dsp:nvSpPr>
        <dsp:cNvPr id="0" name=""/>
        <dsp:cNvSpPr/>
      </dsp:nvSpPr>
      <dsp:spPr>
        <a:xfrm>
          <a:off x="290028" y="2794027"/>
          <a:ext cx="5070644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Studies show that you have some  protection against new variants because of vaccines, even though the variants are different. They are still offspring of the original, omicron variant.</a:t>
          </a:r>
        </a:p>
      </dsp:txBody>
      <dsp:txXfrm>
        <a:off x="385359" y="2889358"/>
        <a:ext cx="4879982" cy="176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A6E-B355-4932-9368-6F4B4FA47E1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8C94-5FBF-4953-A95C-D8130AF4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2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7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a.gov/programs/coronavirus-disease-2019-covid-19/faq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vid@phila.gov" TargetMode="External"/><Relationship Id="rId5" Type="http://schemas.openxmlformats.org/officeDocument/2006/relationships/hyperlink" Target="https://redcap.phila.gov/surveys/?s=CJN8APH8JRJHXND8" TargetMode="External"/><Relationship Id="rId4" Type="http://schemas.openxmlformats.org/officeDocument/2006/relationships/hyperlink" Target="https://hip.phila.gov/emergency-response/planning-for-emergenci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739A-AE23-4F12-8C8E-07F525B3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73" y="1787400"/>
            <a:ext cx="9303390" cy="2166664"/>
          </a:xfrm>
        </p:spPr>
        <p:txBody>
          <a:bodyPr/>
          <a:lstStyle/>
          <a:p>
            <a:pPr algn="ctr"/>
            <a:r>
              <a:rPr lang="en-US" sz="4800" b="1" dirty="0">
                <a:cs typeface="Calibri" panose="020F0502020204030204" pitchFamily="34" charset="0"/>
              </a:rPr>
              <a:t>COVID-19 Update </a:t>
            </a:r>
            <a:br>
              <a:rPr lang="en-US" sz="4800" b="1" dirty="0">
                <a:cs typeface="Calibri" panose="020F0502020204030204" pitchFamily="34" charset="0"/>
              </a:rPr>
            </a:br>
            <a:r>
              <a:rPr lang="en-US" sz="4800" b="1" dirty="0">
                <a:cs typeface="Calibri" panose="020F0502020204030204" pitchFamily="34" charset="0"/>
              </a:rPr>
              <a:t>and the</a:t>
            </a:r>
            <a:br>
              <a:rPr lang="en-US" sz="4800" b="1" dirty="0">
                <a:cs typeface="Calibri" panose="020F0502020204030204" pitchFamily="34" charset="0"/>
              </a:rPr>
            </a:br>
            <a:r>
              <a:rPr lang="en-US" sz="4800" b="1" dirty="0">
                <a:cs typeface="Calibri" panose="020F0502020204030204" pitchFamily="34" charset="0"/>
              </a:rPr>
              <a:t>Asian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37FC-1B8F-479F-82C5-C256C3A2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337496"/>
            <a:ext cx="8552313" cy="244430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2023 AAWC Annual Meeting</a:t>
            </a:r>
          </a:p>
          <a:p>
            <a:r>
              <a:rPr lang="en-US" sz="3200" dirty="0"/>
              <a:t>March 4, 2023</a:t>
            </a:r>
          </a:p>
          <a:p>
            <a:pPr algn="r">
              <a:lnSpc>
                <a:spcPts val="2400"/>
              </a:lnSpc>
            </a:pPr>
            <a:r>
              <a:rPr lang="en-US" dirty="0"/>
              <a:t>Rhona H. Cooper, MSN, MA, RN</a:t>
            </a:r>
          </a:p>
          <a:p>
            <a:pPr algn="r">
              <a:lnSpc>
                <a:spcPts val="2400"/>
              </a:lnSpc>
            </a:pPr>
            <a:r>
              <a:rPr lang="en-US" dirty="0"/>
              <a:t>Clinical Coordinator  </a:t>
            </a:r>
          </a:p>
          <a:p>
            <a:pPr algn="r">
              <a:lnSpc>
                <a:spcPts val="2400"/>
              </a:lnSpc>
            </a:pPr>
            <a:r>
              <a:rPr lang="en-US" dirty="0"/>
              <a:t>Public Health Preparedness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51CE1B-CDE7-4917-9C53-2EF8843A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58" y="185779"/>
            <a:ext cx="33590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36-F4C1-D31E-02FF-FE3B8F01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56" y="225040"/>
            <a:ext cx="8596668" cy="1098935"/>
          </a:xfrm>
        </p:spPr>
        <p:txBody>
          <a:bodyPr>
            <a:normAutofit/>
          </a:bodyPr>
          <a:lstStyle/>
          <a:p>
            <a:r>
              <a:rPr lang="en-US" sz="4000" dirty="0"/>
              <a:t>How to Stay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E6D9-E344-702B-B5CC-047CFE8C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4309" y="1323975"/>
            <a:ext cx="10089397" cy="59692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High risk? Wear a high-quality (e.g.,KN95) mask indoors in public.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Anyone may choose to mask at any time, especially when indoors.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Self-test before contact with high-risk people.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Stay up to date with COVID-19 vaccines, including the </a:t>
            </a:r>
            <a:r>
              <a:rPr lang="en-US" sz="2400" b="1" dirty="0">
                <a:solidFill>
                  <a:srgbClr val="FF0000"/>
                </a:solidFill>
              </a:rPr>
              <a:t>updated bivalent booster.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Ventilation in indoor spaces.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Avoid contact with people who have suspected or confirmed COVID-19.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Isolate if you think you have it or have tested positive.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Immunocompromised? Talk to your healthcare provider to protect yourself.</a:t>
            </a:r>
          </a:p>
        </p:txBody>
      </p:sp>
    </p:spTree>
    <p:extLst>
      <p:ext uri="{BB962C8B-B14F-4D97-AF65-F5344CB8AC3E}">
        <p14:creationId xmlns:p14="http://schemas.microsoft.com/office/powerpoint/2010/main" val="36483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BB8-3CA2-4E48-9F35-83301F02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BC2C-B014-4D3F-A35B-932A6095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9" y="1576137"/>
            <a:ext cx="9936959" cy="5173579"/>
          </a:xfrm>
        </p:spPr>
        <p:txBody>
          <a:bodyPr>
            <a:noAutofit/>
          </a:bodyPr>
          <a:lstStyle/>
          <a:p>
            <a:r>
              <a:rPr lang="en-US" sz="2800" dirty="0">
                <a:hlinkClick r:id="rId3"/>
              </a:rPr>
              <a:t>https://www.phila.gov/programs/coronavirus-disease-2019-covid-19/faq/</a:t>
            </a:r>
            <a:endParaRPr lang="en-US" sz="2800" dirty="0"/>
          </a:p>
          <a:p>
            <a:r>
              <a:rPr lang="en-US" sz="2800" dirty="0"/>
              <a:t>For information on health-related emergencies: </a:t>
            </a:r>
            <a:r>
              <a:rPr lang="en-US" sz="2800" dirty="0">
                <a:hlinkClick r:id="rId4"/>
              </a:rPr>
              <a:t>https://hip.phila.gov/emergency-response/planning-for-emergencies/</a:t>
            </a:r>
            <a:endParaRPr lang="en-US" sz="2800" dirty="0"/>
          </a:p>
          <a:p>
            <a:r>
              <a:rPr lang="en-US" sz="2800" dirty="0"/>
              <a:t>If you need a copy of your shot record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u="sng" dirty="0">
                <a:solidFill>
                  <a:schemeClr val="tx1"/>
                </a:solidFill>
                <a:hlinkClick r:id="rId5"/>
              </a:rPr>
              <a:t>bit.ly/</a:t>
            </a:r>
            <a:r>
              <a:rPr lang="en-US" sz="2800" u="sng" dirty="0" err="1">
                <a:solidFill>
                  <a:schemeClr val="tx1"/>
                </a:solidFill>
                <a:hlinkClick r:id="rId5"/>
              </a:rPr>
              <a:t>philavaxrecordrequest</a:t>
            </a:r>
            <a:r>
              <a:rPr lang="en-US" sz="2800" u="sng" dirty="0">
                <a:solidFill>
                  <a:schemeClr val="tx1"/>
                </a:solidFill>
                <a:hlinkClick r:id="rId5"/>
              </a:rPr>
              <a:t> </a:t>
            </a:r>
            <a:r>
              <a:rPr lang="en-US" sz="2800" dirty="0"/>
              <a:t>     </a:t>
            </a:r>
          </a:p>
          <a:p>
            <a:r>
              <a:rPr lang="en-US" sz="2800" dirty="0"/>
              <a:t>Call Center: 215-685-5488     </a:t>
            </a:r>
          </a:p>
          <a:p>
            <a:r>
              <a:rPr lang="en-US" sz="2800" dirty="0"/>
              <a:t>email </a:t>
            </a:r>
            <a:r>
              <a:rPr lang="en-US" sz="2800" dirty="0">
                <a:hlinkClick r:id="rId6"/>
              </a:rPr>
              <a:t>covid@phila.gov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44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02A1-2AFA-4B91-8440-A16031F7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69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17AE18-B162-4E0E-88D8-FF8C3CC2C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0065" y="1773455"/>
            <a:ext cx="2935866" cy="29260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7ECF8-BB2C-5DF3-29AB-80637B7717B6}"/>
              </a:ext>
            </a:extLst>
          </p:cNvPr>
          <p:cNvSpPr txBox="1"/>
          <p:nvPr/>
        </p:nvSpPr>
        <p:spPr>
          <a:xfrm>
            <a:off x="1775268" y="53080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7D0F0-1F9F-D51C-1866-51069301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871" y="1682015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123" y="655721"/>
            <a:ext cx="6341016" cy="589747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Coronaviruses are a type of virus. There are many different kinds, and some cause illness, such as the common cold.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 coronavirus identified in 2019, SARS-CoV-2, has caused a pandemic of respiratory illness, called COVID-19, which has caused millions of deaths around the world.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/>
              <a:t>In Philadelphia, 5,491 total deaths. </a:t>
            </a:r>
            <a:r>
              <a:rPr lang="en-US" dirty="0"/>
              <a:t>(NYT, 2/5/2023)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/>
              <a:t>95% of deaths are in persons over 55 years old. </a:t>
            </a:r>
            <a:r>
              <a:rPr lang="en-US" dirty="0"/>
              <a:t>(Interview, with Dr. Paul Offit, CHCRadio.com, 2/1/23)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dirty="0"/>
              <a:t>Many of those who have died have more than one complicating condition (heart disease, lung disease, diabetes, obesity, smoking).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There have been 389,000 reported cases of COVID-19 in Philadelphia. </a:t>
            </a:r>
            <a:r>
              <a:rPr lang="en-US" sz="1600" dirty="0"/>
              <a:t>(NYT, 2/5/2023)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9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1A9-9A3B-0DAC-B938-19EA788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618"/>
          </a:xfrm>
        </p:spPr>
        <p:txBody>
          <a:bodyPr>
            <a:normAutofit/>
          </a:bodyPr>
          <a:lstStyle/>
          <a:p>
            <a:r>
              <a:rPr lang="en-US" sz="2800" dirty="0"/>
              <a:t>Cumulative Data: COVID-19 in the Asian Community</a:t>
            </a:r>
            <a:br>
              <a:rPr lang="en-US" sz="2800" dirty="0"/>
            </a:br>
            <a:r>
              <a:rPr lang="en-US" sz="2000" dirty="0"/>
              <a:t>(since March 2020)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0B8A5-6114-4099-DCCB-B89A4A433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46985"/>
            <a:ext cx="9489373" cy="438912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F965F5-E012-4653-E9CC-18547DBC50E2}"/>
              </a:ext>
            </a:extLst>
          </p:cNvPr>
          <p:cNvSpPr/>
          <p:nvPr/>
        </p:nvSpPr>
        <p:spPr>
          <a:xfrm>
            <a:off x="381000" y="4475746"/>
            <a:ext cx="9489373" cy="433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AAFA4-189D-91E6-012E-DF3AB1BA64AB}"/>
              </a:ext>
            </a:extLst>
          </p:cNvPr>
          <p:cNvSpPr txBox="1"/>
          <p:nvPr/>
        </p:nvSpPr>
        <p:spPr>
          <a:xfrm>
            <a:off x="770021" y="6136105"/>
            <a:ext cx="814537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374-E8FC-A988-BB35-1740ED8D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20842"/>
            <a:ext cx="8596668" cy="810126"/>
          </a:xfrm>
        </p:spPr>
        <p:txBody>
          <a:bodyPr>
            <a:normAutofit/>
          </a:bodyPr>
          <a:lstStyle/>
          <a:p>
            <a:r>
              <a:rPr lang="en-US" sz="4000" dirty="0"/>
              <a:t>The Pandemic is NOT Over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CD9-645E-AE9D-49AD-DE4C0D9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098884"/>
            <a:ext cx="9156700" cy="5590674"/>
          </a:xfrm>
        </p:spPr>
        <p:txBody>
          <a:bodyPr>
            <a:normAutofit/>
          </a:bodyPr>
          <a:lstStyle/>
          <a:p>
            <a:r>
              <a:rPr lang="en-US" sz="2400" dirty="0"/>
              <a:t>In Philadelphia, the community level is </a:t>
            </a:r>
            <a:r>
              <a:rPr lang="en-US" sz="2400" dirty="0">
                <a:solidFill>
                  <a:srgbClr val="FF0000"/>
                </a:solidFill>
              </a:rPr>
              <a:t>Medium</a:t>
            </a:r>
            <a:r>
              <a:rPr lang="en-US" sz="2400" dirty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Currently, </a:t>
            </a:r>
            <a:r>
              <a:rPr lang="en-US" sz="2200" dirty="0">
                <a:highlight>
                  <a:srgbClr val="FFFF00"/>
                </a:highlight>
              </a:rPr>
              <a:t>16.8%</a:t>
            </a:r>
            <a:r>
              <a:rPr lang="en-US" sz="2200" dirty="0"/>
              <a:t> of all </a:t>
            </a:r>
            <a:r>
              <a:rPr lang="en-US" sz="2200" dirty="0">
                <a:highlight>
                  <a:srgbClr val="FFFF00"/>
                </a:highlight>
              </a:rPr>
              <a:t>PCR</a:t>
            </a:r>
            <a:r>
              <a:rPr lang="en-US" sz="2200" dirty="0"/>
              <a:t> tests in Philadelphia are positive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Avg case rate for the past week: </a:t>
            </a:r>
            <a:r>
              <a:rPr lang="en-US" sz="2200" dirty="0">
                <a:highlight>
                  <a:srgbClr val="FFFF00"/>
                </a:highlight>
              </a:rPr>
              <a:t>91.2 per 100,000</a:t>
            </a:r>
            <a:r>
              <a:rPr lang="en-US" sz="2200" dirty="0"/>
              <a:t>          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Avg daily cases: </a:t>
            </a:r>
            <a:r>
              <a:rPr lang="en-US" sz="2200" dirty="0">
                <a:highlight>
                  <a:srgbClr val="FFFF00"/>
                </a:highlight>
              </a:rPr>
              <a:t>209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In February 2022, it was approximately twice that.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This does not count positive cases identified through home testing.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There are currently </a:t>
            </a:r>
            <a:r>
              <a:rPr lang="en-US" sz="2200" dirty="0">
                <a:highlight>
                  <a:srgbClr val="FFFF00"/>
                </a:highlight>
              </a:rPr>
              <a:t>231</a:t>
            </a:r>
            <a:r>
              <a:rPr lang="en-US" sz="2200" dirty="0"/>
              <a:t> COVID hospitalizations in Philadelphia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There were </a:t>
            </a:r>
            <a:r>
              <a:rPr lang="en-US" sz="2200" dirty="0">
                <a:highlight>
                  <a:srgbClr val="FFFF00"/>
                </a:highlight>
              </a:rPr>
              <a:t>16</a:t>
            </a:r>
            <a:r>
              <a:rPr lang="en-US" sz="2200" dirty="0"/>
              <a:t> deaths related to COVID in the prior week.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COVID-19 can be mild or severe and can also cause lasting health problems for people who have survived the illness. This is called </a:t>
            </a:r>
            <a:r>
              <a:rPr lang="en-US" sz="2200" dirty="0">
                <a:highlight>
                  <a:srgbClr val="FFFF00"/>
                </a:highlight>
              </a:rPr>
              <a:t>“long COVID”.</a:t>
            </a:r>
            <a:endParaRPr lang="en-US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*(https://www.phila.gov/programs/coronavirus-disease-2019-covid-19/updates/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BB6-75F6-A557-DD3C-84B34ECF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0" y="600075"/>
            <a:ext cx="10314517" cy="677779"/>
          </a:xfrm>
        </p:spPr>
        <p:txBody>
          <a:bodyPr>
            <a:noAutofit/>
          </a:bodyPr>
          <a:lstStyle/>
          <a:p>
            <a:r>
              <a:rPr lang="en-US" dirty="0"/>
              <a:t>Current Data: COVID-19 in the Asian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7FB-4932-D9F0-674B-1455CB5E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274"/>
            <a:ext cx="9284813" cy="52297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PCR Tests administered: 7.2 persons per 10,000 (1/22/23)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Infections: 4.3 per 10,000 (1/15/23)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Hospitalizations: .2 per 10,000 (1/1/23)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Deaths: .1 per 10,000 (12/25/22)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*(https://www.phila.gov/programs/coronavirus-disease-2019-covid-19/updates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20E-70F0-79C7-67C2-7BBE4CA6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Variants and Should We Care?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52589A-1412-7806-6A2D-1348162E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695472"/>
              </p:ext>
            </p:extLst>
          </p:nvPr>
        </p:nvGraphicFramePr>
        <p:xfrm>
          <a:off x="600422" y="1434196"/>
          <a:ext cx="8596668" cy="53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28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63DA-93BC-E094-C438-0E71720E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84" y="495301"/>
            <a:ext cx="7528306" cy="73437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Vaccines protect against severe disease, hospitalizations and death.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While you may still become infected, it is less likely that you will have serious consequences.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are </a:t>
            </a:r>
            <a:r>
              <a:rPr lang="en-US" sz="2400" dirty="0">
                <a:highlight>
                  <a:srgbClr val="FFFF00"/>
                </a:highlight>
              </a:rPr>
              <a:t>fully vaccinated </a:t>
            </a:r>
            <a:r>
              <a:rPr lang="en-US" sz="2400" dirty="0"/>
              <a:t>when you have received: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2 doses of primary vaccine </a:t>
            </a:r>
            <a:r>
              <a:rPr lang="en-US" sz="2400" dirty="0">
                <a:highlight>
                  <a:srgbClr val="FFFF00"/>
                </a:highlight>
              </a:rPr>
              <a:t>AND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1 dose of updated bivalent booster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Philadelphia, 64% of population are vaccinated with the primary series, but only 13% have received the updated bivalent booster.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FF0000"/>
                </a:solidFill>
              </a:rPr>
              <a:t>Among Asians in Philadelphia, only 14% have received the updated bivalent booster.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you become infected, you can ask your doctor to prescribe an antiviral medication, Paxlovid, which needs to  be taken within the first 5 days of illness.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A3E92-B486-4FE1-C51A-7F2A8893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Good News (but we can do better!)</a:t>
            </a:r>
          </a:p>
        </p:txBody>
      </p:sp>
    </p:spTree>
    <p:extLst>
      <p:ext uri="{BB962C8B-B14F-4D97-AF65-F5344CB8AC3E}">
        <p14:creationId xmlns:p14="http://schemas.microsoft.com/office/powerpoint/2010/main" val="199043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76AF-7D92-8BC9-D292-940768D7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6621"/>
            <a:ext cx="8596668" cy="1320800"/>
          </a:xfrm>
        </p:spPr>
        <p:txBody>
          <a:bodyPr/>
          <a:lstStyle/>
          <a:p>
            <a:r>
              <a:rPr lang="en-US" dirty="0"/>
              <a:t>Vaccines and Boosters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F54E-705C-23B8-4341-39393292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684"/>
            <a:ext cx="8596668" cy="5588000"/>
          </a:xfrm>
        </p:spPr>
        <p:txBody>
          <a:bodyPr>
            <a:noAutofit/>
          </a:bodyPr>
          <a:lstStyle/>
          <a:p>
            <a:r>
              <a:rPr lang="en-US" sz="2800" dirty="0"/>
              <a:t>Primary care providers, health centers, and pharmacies will only offer the updated bivalent booster to all people 5 and older. </a:t>
            </a:r>
          </a:p>
          <a:p>
            <a:pPr lvl="1"/>
            <a:r>
              <a:rPr lang="en-US" sz="2600" dirty="0"/>
              <a:t>The original booster is no longer available.</a:t>
            </a:r>
          </a:p>
          <a:p>
            <a:r>
              <a:rPr lang="en-US" sz="2800" dirty="0"/>
              <a:t>Individuals 5 and older can get the booster if it has been: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at least 2 months after </a:t>
            </a:r>
            <a:r>
              <a:rPr lang="en-US" sz="2800"/>
              <a:t>completion of the </a:t>
            </a:r>
            <a:r>
              <a:rPr lang="en-US" sz="2800" dirty="0"/>
              <a:t>primary series, 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/>
              <a:t>at least 2 months after receiving an original (monovalent) mRNA booster.</a:t>
            </a:r>
          </a:p>
          <a:p>
            <a:pPr marL="457200" lvl="1" indent="0">
              <a:buNone/>
            </a:pPr>
            <a:r>
              <a:rPr lang="en-US" dirty="0"/>
              <a:t>*For children aged 6 months–4 years who completed the Moderna primary series and if it has been at least 2 months since their last dose.</a:t>
            </a:r>
          </a:p>
        </p:txBody>
      </p:sp>
    </p:spTree>
    <p:extLst>
      <p:ext uri="{BB962C8B-B14F-4D97-AF65-F5344CB8AC3E}">
        <p14:creationId xmlns:p14="http://schemas.microsoft.com/office/powerpoint/2010/main" val="25069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" y="435836"/>
            <a:ext cx="7528306" cy="6849531"/>
          </a:xfrm>
        </p:spPr>
        <p:txBody>
          <a:bodyPr anchor="ctr"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We are going to have to learn to live with COVID, meaning it will be considered “endemic”.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We have learned to do this with other respiratory illnesses such as flu and RSV.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It is possible that we will need a yearly booster to maintain immunity, but unlike flu, there will be less guesswork about what the vaccine will contain (remember, the variants are related).</a:t>
            </a:r>
          </a:p>
          <a:p>
            <a:r>
              <a:rPr lang="en-US" sz="2800" dirty="0"/>
              <a:t>Long COVID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Some people have ongoing symptoms even after mild infection.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/>
              <a:t>You are 50% less likely to have long COVID if you have been vaccinated.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Moving On</a:t>
            </a:r>
          </a:p>
        </p:txBody>
      </p:sp>
    </p:spTree>
    <p:extLst>
      <p:ext uri="{BB962C8B-B14F-4D97-AF65-F5344CB8AC3E}">
        <p14:creationId xmlns:p14="http://schemas.microsoft.com/office/powerpoint/2010/main" val="1684858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0070C0"/>
      </a:accent1>
      <a:accent2>
        <a:srgbClr val="F0D577"/>
      </a:accent2>
      <a:accent3>
        <a:srgbClr val="F0D577"/>
      </a:accent3>
      <a:accent4>
        <a:srgbClr val="0070C0"/>
      </a:accent4>
      <a:accent5>
        <a:srgbClr val="F0D577"/>
      </a:accent5>
      <a:accent6>
        <a:srgbClr val="0070C0"/>
      </a:accent6>
      <a:hlink>
        <a:srgbClr val="000000"/>
      </a:hlink>
      <a:folHlink>
        <a:srgbClr val="00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932</Words>
  <Application>Microsoft Office PowerPoint</Application>
  <PresentationFormat>Widescreen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COVID-19 Update  and the Asian Community</vt:lpstr>
      <vt:lpstr>Background</vt:lpstr>
      <vt:lpstr>Cumulative Data: COVID-19 in the Asian Community (since March 2020)</vt:lpstr>
      <vt:lpstr>The Pandemic is NOT Over *</vt:lpstr>
      <vt:lpstr>Current Data: COVID-19 in the Asian Community</vt:lpstr>
      <vt:lpstr>What are Variants and Should We Care?</vt:lpstr>
      <vt:lpstr>The Good News (but we can do better!)</vt:lpstr>
      <vt:lpstr>Vaccines and Boosters</vt:lpstr>
      <vt:lpstr>Moving On</vt:lpstr>
      <vt:lpstr>How to Stay Safe</vt:lpstr>
      <vt:lpstr>For More Information: 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and the Asian Community</dc:title>
  <dc:creator>Rhona Cooper</dc:creator>
  <cp:lastModifiedBy>Windows User</cp:lastModifiedBy>
  <cp:revision>84</cp:revision>
  <dcterms:created xsi:type="dcterms:W3CDTF">2021-02-08T13:10:27Z</dcterms:created>
  <dcterms:modified xsi:type="dcterms:W3CDTF">2023-02-16T20:56:50Z</dcterms:modified>
</cp:coreProperties>
</file>