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98" r:id="rId3"/>
    <p:sldId id="325" r:id="rId4"/>
    <p:sldId id="302" r:id="rId5"/>
    <p:sldId id="323" r:id="rId6"/>
    <p:sldId id="303" r:id="rId7"/>
    <p:sldId id="304" r:id="rId8"/>
    <p:sldId id="324" r:id="rId9"/>
    <p:sldId id="301" r:id="rId10"/>
    <p:sldId id="322" r:id="rId11"/>
    <p:sldId id="317" r:id="rId12"/>
    <p:sldId id="29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4618" autoAdjust="0"/>
  </p:normalViewPr>
  <p:slideViewPr>
    <p:cSldViewPr snapToGrid="0">
      <p:cViewPr varScale="1">
        <p:scale>
          <a:sx n="45" d="100"/>
          <a:sy n="45" d="100"/>
        </p:scale>
        <p:origin x="96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A49D9A-E9AE-4022-BCC8-8E7ECD76AEA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F97BD6F-EFD8-4C03-99B3-A925528037B2}">
      <dgm:prSet/>
      <dgm:spPr/>
      <dgm:t>
        <a:bodyPr/>
        <a:lstStyle/>
        <a:p>
          <a:r>
            <a:rPr lang="vi-VN"/>
            <a:t>Virus liên tục thay đổi và khi các phiên bản hoặc biến thể mới xuất hiện, nguy cơ tái nhiễm có thể xuất hiện.</a:t>
          </a:r>
        </a:p>
      </dgm:t>
    </dgm:pt>
    <dgm:pt modelId="{26761994-F78F-48DA-A397-E4C3BA954C41}" type="parTrans" cxnId="{7CE82D8B-C5CB-4D6E-88F4-9F468F960516}">
      <dgm:prSet/>
      <dgm:spPr/>
      <dgm:t>
        <a:bodyPr/>
        <a:lstStyle/>
        <a:p>
          <a:endParaRPr lang="en-US"/>
        </a:p>
      </dgm:t>
    </dgm:pt>
    <dgm:pt modelId="{66278650-E6E4-4EA0-824E-290F136D5BCB}" type="sibTrans" cxnId="{7CE82D8B-C5CB-4D6E-88F4-9F468F960516}">
      <dgm:prSet/>
      <dgm:spPr/>
      <dgm:t>
        <a:bodyPr/>
        <a:lstStyle/>
        <a:p>
          <a:endParaRPr lang="en-US"/>
        </a:p>
      </dgm:t>
    </dgm:pt>
    <dgm:pt modelId="{243ED149-7AD1-4C16-9A1B-DA48E02FB8CF}">
      <dgm:prSet/>
      <dgm:spPr/>
      <dgm:t>
        <a:bodyPr/>
        <a:lstStyle/>
        <a:p>
          <a:r>
            <a:rPr lang="vi-VN" dirty="0"/>
            <a:t>XBB.1.5: 72.5% số ca nhiễm    </a:t>
          </a:r>
        </a:p>
      </dgm:t>
    </dgm:pt>
    <dgm:pt modelId="{88C87AA6-4FD1-41D2-B5C3-043746DE9541}" type="parTrans" cxnId="{C6904513-E53B-470B-95D6-5CF2F8C270D8}">
      <dgm:prSet/>
      <dgm:spPr/>
      <dgm:t>
        <a:bodyPr/>
        <a:lstStyle/>
        <a:p>
          <a:endParaRPr lang="en-US"/>
        </a:p>
      </dgm:t>
    </dgm:pt>
    <dgm:pt modelId="{D2234C79-AA58-465C-93BF-B2670CD760DD}" type="sibTrans" cxnId="{C6904513-E53B-470B-95D6-5CF2F8C270D8}">
      <dgm:prSet/>
      <dgm:spPr/>
      <dgm:t>
        <a:bodyPr/>
        <a:lstStyle/>
        <a:p>
          <a:endParaRPr lang="en-US"/>
        </a:p>
      </dgm:t>
    </dgm:pt>
    <dgm:pt modelId="{93396EB0-5B01-43DB-B33F-3CAE333A6B76}">
      <dgm:prSet/>
      <dgm:spPr/>
      <dgm:t>
        <a:bodyPr/>
        <a:lstStyle/>
        <a:p>
          <a:r>
            <a:rPr lang="vi-VN" dirty="0"/>
            <a:t>BQ.1.1: 14.6% số ca nhiễm  </a:t>
          </a:r>
        </a:p>
      </dgm:t>
    </dgm:pt>
    <dgm:pt modelId="{996B4C34-D877-412F-B701-EF212927F3A8}" type="parTrans" cxnId="{523A42DF-9745-4F57-9698-C347FFC6912D}">
      <dgm:prSet/>
      <dgm:spPr/>
      <dgm:t>
        <a:bodyPr/>
        <a:lstStyle/>
        <a:p>
          <a:endParaRPr lang="en-US"/>
        </a:p>
      </dgm:t>
    </dgm:pt>
    <dgm:pt modelId="{62EA5BB6-98BE-4E25-A03E-4A17ACA1616C}" type="sibTrans" cxnId="{523A42DF-9745-4F57-9698-C347FFC6912D}">
      <dgm:prSet/>
      <dgm:spPr/>
      <dgm:t>
        <a:bodyPr/>
        <a:lstStyle/>
        <a:p>
          <a:endParaRPr lang="en-US"/>
        </a:p>
      </dgm:t>
    </dgm:pt>
    <dgm:pt modelId="{A06D9377-3F06-4377-B402-A6BAF5E9D59D}">
      <dgm:prSet/>
      <dgm:spPr/>
      <dgm:t>
        <a:bodyPr/>
        <a:lstStyle/>
        <a:p>
          <a:r>
            <a:rPr lang="vi-VN"/>
            <a:t>BQ.1: 6.6% số ca nhiễm      </a:t>
          </a:r>
        </a:p>
      </dgm:t>
    </dgm:pt>
    <dgm:pt modelId="{3C76D171-695A-41B9-9098-AD74769BBD67}" type="parTrans" cxnId="{989219B4-435B-4E2F-99AF-7EDD9F1259A7}">
      <dgm:prSet/>
      <dgm:spPr/>
      <dgm:t>
        <a:bodyPr/>
        <a:lstStyle/>
        <a:p>
          <a:endParaRPr lang="en-US"/>
        </a:p>
      </dgm:t>
    </dgm:pt>
    <dgm:pt modelId="{FD1D5058-3168-47E7-98C0-5BEDDF57BE34}" type="sibTrans" cxnId="{989219B4-435B-4E2F-99AF-7EDD9F1259A7}">
      <dgm:prSet/>
      <dgm:spPr/>
      <dgm:t>
        <a:bodyPr/>
        <a:lstStyle/>
        <a:p>
          <a:endParaRPr lang="en-US"/>
        </a:p>
      </dgm:t>
    </dgm:pt>
    <dgm:pt modelId="{79E4672D-F934-4417-ACB8-A516A4FDC475}">
      <dgm:prSet/>
      <dgm:spPr/>
      <dgm:t>
        <a:bodyPr/>
        <a:lstStyle/>
        <a:p>
          <a:r>
            <a:rPr lang="vi-VN"/>
            <a:t>XBB: 2.8% số ca nhiễm</a:t>
          </a:r>
        </a:p>
      </dgm:t>
    </dgm:pt>
    <dgm:pt modelId="{A5738E6A-3950-42A4-8785-7446038CC6C4}" type="parTrans" cxnId="{1824DC79-74D0-44B8-BE58-BADEA7A8FC47}">
      <dgm:prSet/>
      <dgm:spPr/>
      <dgm:t>
        <a:bodyPr/>
        <a:lstStyle/>
        <a:p>
          <a:endParaRPr lang="en-US"/>
        </a:p>
      </dgm:t>
    </dgm:pt>
    <dgm:pt modelId="{FBF4FC2C-CCA5-4643-8E31-57295DD5A612}" type="sibTrans" cxnId="{1824DC79-74D0-44B8-BE58-BADEA7A8FC47}">
      <dgm:prSet/>
      <dgm:spPr/>
      <dgm:t>
        <a:bodyPr/>
        <a:lstStyle/>
        <a:p>
          <a:endParaRPr lang="en-US"/>
        </a:p>
      </dgm:t>
    </dgm:pt>
    <dgm:pt modelId="{5D753D72-8118-4AA4-86C3-A77932B9493D}">
      <dgm:prSet/>
      <dgm:spPr/>
      <dgm:t>
        <a:bodyPr/>
        <a:lstStyle/>
        <a:p>
          <a:r>
            <a:rPr lang="vi-VN"/>
            <a:t>CH1.1: 1.4% số ca nhiễm</a:t>
          </a:r>
        </a:p>
      </dgm:t>
    </dgm:pt>
    <dgm:pt modelId="{5C39F059-00D3-439E-BA1F-BF16607F759D}" type="parTrans" cxnId="{A064E040-EC9A-4C36-8409-6B799885D265}">
      <dgm:prSet/>
      <dgm:spPr/>
      <dgm:t>
        <a:bodyPr/>
        <a:lstStyle/>
        <a:p>
          <a:endParaRPr lang="en-US"/>
        </a:p>
      </dgm:t>
    </dgm:pt>
    <dgm:pt modelId="{AB7E6D89-8C95-419E-BFEB-F51433D6BB5E}" type="sibTrans" cxnId="{A064E040-EC9A-4C36-8409-6B799885D265}">
      <dgm:prSet/>
      <dgm:spPr/>
      <dgm:t>
        <a:bodyPr/>
        <a:lstStyle/>
        <a:p>
          <a:endParaRPr lang="en-US"/>
        </a:p>
      </dgm:t>
    </dgm:pt>
    <dgm:pt modelId="{EE41D8F4-4512-4334-B9EE-0410CDD4C551}">
      <dgm:prSet/>
      <dgm:spPr/>
      <dgm:t>
        <a:bodyPr/>
        <a:lstStyle/>
        <a:p>
          <a:r>
            <a:rPr lang="vi-VN"/>
            <a:t>BN.1: 0.8% số ca nhiễm </a:t>
          </a:r>
        </a:p>
      </dgm:t>
    </dgm:pt>
    <dgm:pt modelId="{52B9D53B-D395-4677-A302-2B9E03DC8036}" type="parTrans" cxnId="{AD88B57C-FE97-4A25-ADF4-D2A853B2803C}">
      <dgm:prSet/>
      <dgm:spPr/>
      <dgm:t>
        <a:bodyPr/>
        <a:lstStyle/>
        <a:p>
          <a:endParaRPr lang="en-US"/>
        </a:p>
      </dgm:t>
    </dgm:pt>
    <dgm:pt modelId="{F4583430-6793-4444-B655-569C217F22D5}" type="sibTrans" cxnId="{AD88B57C-FE97-4A25-ADF4-D2A853B2803C}">
      <dgm:prSet/>
      <dgm:spPr/>
      <dgm:t>
        <a:bodyPr/>
        <a:lstStyle/>
        <a:p>
          <a:endParaRPr lang="en-US"/>
        </a:p>
      </dgm:t>
    </dgm:pt>
    <dgm:pt modelId="{A97D27FE-16A4-4047-A419-75E3F8080344}">
      <dgm:prSet/>
      <dgm:spPr/>
      <dgm:t>
        <a:bodyPr/>
        <a:lstStyle/>
        <a:p>
          <a:r>
            <a:rPr lang="vi-VN"/>
            <a:t>BA.5: 0.5% số ca nhiễm     </a:t>
          </a:r>
        </a:p>
      </dgm:t>
    </dgm:pt>
    <dgm:pt modelId="{AF5AA117-A1EF-4545-9E14-37FEDD9850A8}" type="parTrans" cxnId="{CD3C2966-6517-4D6C-A2E5-3B88B98F2EF6}">
      <dgm:prSet/>
      <dgm:spPr/>
      <dgm:t>
        <a:bodyPr/>
        <a:lstStyle/>
        <a:p>
          <a:endParaRPr lang="en-US"/>
        </a:p>
      </dgm:t>
    </dgm:pt>
    <dgm:pt modelId="{C26A58E9-369D-4D9B-A21E-CD0D5D754329}" type="sibTrans" cxnId="{CD3C2966-6517-4D6C-A2E5-3B88B98F2EF6}">
      <dgm:prSet/>
      <dgm:spPr/>
      <dgm:t>
        <a:bodyPr/>
        <a:lstStyle/>
        <a:p>
          <a:endParaRPr lang="en-US"/>
        </a:p>
      </dgm:t>
    </dgm:pt>
    <dgm:pt modelId="{A5A1A833-F5B0-4978-B4C6-0965DA12BB4B}">
      <dgm:prSet/>
      <dgm:spPr/>
      <dgm:t>
        <a:bodyPr/>
        <a:lstStyle/>
        <a:p>
          <a:r>
            <a:rPr lang="vi-VN" dirty="0"/>
            <a:t>BF.7: 0.4% số ca nhiễm  </a:t>
          </a:r>
        </a:p>
      </dgm:t>
    </dgm:pt>
    <dgm:pt modelId="{44756ABF-8648-458C-ACD8-1A1831CAE64A}" type="parTrans" cxnId="{BEEE091C-096F-4A1C-8BD3-24A6A12947D8}">
      <dgm:prSet/>
      <dgm:spPr/>
      <dgm:t>
        <a:bodyPr/>
        <a:lstStyle/>
        <a:p>
          <a:endParaRPr lang="en-US"/>
        </a:p>
      </dgm:t>
    </dgm:pt>
    <dgm:pt modelId="{5C39E83C-3B1B-415A-A522-5815BE33FD3E}" type="sibTrans" cxnId="{BEEE091C-096F-4A1C-8BD3-24A6A12947D8}">
      <dgm:prSet/>
      <dgm:spPr/>
      <dgm:t>
        <a:bodyPr/>
        <a:lstStyle/>
        <a:p>
          <a:endParaRPr lang="en-US"/>
        </a:p>
      </dgm:t>
    </dgm:pt>
    <dgm:pt modelId="{4F211FEB-A3BC-4790-A3F9-149FF10E3177}">
      <dgm:prSet/>
      <dgm:spPr/>
      <dgm:t>
        <a:bodyPr/>
        <a:lstStyle/>
        <a:p>
          <a:r>
            <a:rPr lang="vi-VN"/>
            <a:t>BA.5.2.6: 0.2% số ca nhiễm   </a:t>
          </a:r>
        </a:p>
      </dgm:t>
    </dgm:pt>
    <dgm:pt modelId="{0F7DC93D-6010-4A3E-A19C-C9A93D285A23}" type="parTrans" cxnId="{D16AB36B-74AE-41AF-BD36-A74A509A0586}">
      <dgm:prSet/>
      <dgm:spPr/>
      <dgm:t>
        <a:bodyPr/>
        <a:lstStyle/>
        <a:p>
          <a:endParaRPr lang="en-US"/>
        </a:p>
      </dgm:t>
    </dgm:pt>
    <dgm:pt modelId="{199A8E88-C952-43EB-A73C-8583294BA3C2}" type="sibTrans" cxnId="{D16AB36B-74AE-41AF-BD36-A74A509A0586}">
      <dgm:prSet/>
      <dgm:spPr/>
      <dgm:t>
        <a:bodyPr/>
        <a:lstStyle/>
        <a:p>
          <a:endParaRPr lang="en-US"/>
        </a:p>
      </dgm:t>
    </dgm:pt>
    <dgm:pt modelId="{8E922E4A-E5B1-42AA-A2DF-4ACCA4AB91FF}">
      <dgm:prSet/>
      <dgm:spPr/>
      <dgm:t>
        <a:bodyPr/>
        <a:lstStyle/>
        <a:p>
          <a:r>
            <a:rPr lang="vi-VN"/>
            <a:t>BF.11: 0.1% số ca nhiễm </a:t>
          </a:r>
        </a:p>
      </dgm:t>
    </dgm:pt>
    <dgm:pt modelId="{60D6B4F4-E776-442B-817E-FC59724CB371}" type="parTrans" cxnId="{2ADC3542-B203-4E6B-BDCA-37A55EC2CE95}">
      <dgm:prSet/>
      <dgm:spPr/>
      <dgm:t>
        <a:bodyPr/>
        <a:lstStyle/>
        <a:p>
          <a:endParaRPr lang="en-US"/>
        </a:p>
      </dgm:t>
    </dgm:pt>
    <dgm:pt modelId="{CA9CE689-6174-44D9-BE09-D4CA1870FAAF}" type="sibTrans" cxnId="{2ADC3542-B203-4E6B-BDCA-37A55EC2CE95}">
      <dgm:prSet/>
      <dgm:spPr/>
      <dgm:t>
        <a:bodyPr/>
        <a:lstStyle/>
        <a:p>
          <a:endParaRPr lang="en-US"/>
        </a:p>
      </dgm:t>
    </dgm:pt>
    <dgm:pt modelId="{9859A936-8E85-4201-B867-16F7925F1C97}">
      <dgm:prSet/>
      <dgm:spPr/>
      <dgm:t>
        <a:bodyPr/>
        <a:lstStyle/>
        <a:p>
          <a:r>
            <a:rPr lang="vi-VN"/>
            <a:t>Các nghiên cứu cho thấy quý vị có một số mức độ bảo vệ trước các biến thể mới nhờ vắc-xin, mặc dù các biến thể không giống nhau. Chúng vẫn là con đẻ của biến thể omicron ban đầu.</a:t>
          </a:r>
        </a:p>
      </dgm:t>
    </dgm:pt>
    <dgm:pt modelId="{2E032929-FB72-47A6-A77F-F5BC4103E5F2}" type="parTrans" cxnId="{55C7E4C8-E2AF-476D-81DE-244ADE845AA2}">
      <dgm:prSet/>
      <dgm:spPr/>
      <dgm:t>
        <a:bodyPr/>
        <a:lstStyle/>
        <a:p>
          <a:endParaRPr lang="en-US"/>
        </a:p>
      </dgm:t>
    </dgm:pt>
    <dgm:pt modelId="{434F1B39-2C66-4727-8819-E43AFED85B79}" type="sibTrans" cxnId="{55C7E4C8-E2AF-476D-81DE-244ADE845AA2}">
      <dgm:prSet/>
      <dgm:spPr/>
      <dgm:t>
        <a:bodyPr/>
        <a:lstStyle/>
        <a:p>
          <a:endParaRPr lang="en-US"/>
        </a:p>
      </dgm:t>
    </dgm:pt>
    <dgm:pt modelId="{674ACFE9-D80F-4CA7-B825-C02B3D4EBA10}" type="pres">
      <dgm:prSet presAssocID="{67A49D9A-E9AE-4022-BCC8-8E7ECD76AEAC}" presName="Name0" presStyleCnt="0">
        <dgm:presLayoutVars>
          <dgm:dir/>
          <dgm:animLvl val="lvl"/>
          <dgm:resizeHandles val="exact"/>
        </dgm:presLayoutVars>
      </dgm:prSet>
      <dgm:spPr/>
      <dgm:t>
        <a:bodyPr/>
        <a:lstStyle/>
        <a:p>
          <a:endParaRPr lang="en-US"/>
        </a:p>
      </dgm:t>
    </dgm:pt>
    <dgm:pt modelId="{A05247BD-DF24-4AB7-B15B-1CD342806AC7}" type="pres">
      <dgm:prSet presAssocID="{FF97BD6F-EFD8-4C03-99B3-A925528037B2}" presName="linNode" presStyleCnt="0"/>
      <dgm:spPr/>
    </dgm:pt>
    <dgm:pt modelId="{FD8753CB-57B9-4CDA-8740-A5551332CA0F}" type="pres">
      <dgm:prSet presAssocID="{FF97BD6F-EFD8-4C03-99B3-A925528037B2}" presName="parentText" presStyleLbl="node1" presStyleIdx="0" presStyleCnt="2" custScaleX="163416" custLinFactNeighborX="-2595" custLinFactNeighborY="-19335">
        <dgm:presLayoutVars>
          <dgm:chMax val="1"/>
          <dgm:bulletEnabled val="1"/>
        </dgm:presLayoutVars>
      </dgm:prSet>
      <dgm:spPr/>
      <dgm:t>
        <a:bodyPr/>
        <a:lstStyle/>
        <a:p>
          <a:endParaRPr lang="en-US"/>
        </a:p>
      </dgm:t>
    </dgm:pt>
    <dgm:pt modelId="{08190B91-A8FC-4799-BCD8-E88EAA154C2B}" type="pres">
      <dgm:prSet presAssocID="{FF97BD6F-EFD8-4C03-99B3-A925528037B2}" presName="descendantText" presStyleLbl="alignAccFollowNode1" presStyleIdx="0" presStyleCnt="1" custScaleX="62297" custScaleY="209624" custLinFactNeighborX="-552" custLinFactNeighborY="65382">
        <dgm:presLayoutVars>
          <dgm:bulletEnabled val="1"/>
        </dgm:presLayoutVars>
      </dgm:prSet>
      <dgm:spPr/>
      <dgm:t>
        <a:bodyPr/>
        <a:lstStyle/>
        <a:p>
          <a:endParaRPr lang="en-US"/>
        </a:p>
      </dgm:t>
    </dgm:pt>
    <dgm:pt modelId="{F61EDB9C-D699-4C36-A02F-8379C7F590D4}" type="pres">
      <dgm:prSet presAssocID="{66278650-E6E4-4EA0-824E-290F136D5BCB}" presName="sp" presStyleCnt="0"/>
      <dgm:spPr/>
    </dgm:pt>
    <dgm:pt modelId="{FBE731F3-23BC-4F8C-B908-36CB32ECB23C}" type="pres">
      <dgm:prSet presAssocID="{9859A936-8E85-4201-B867-16F7925F1C97}" presName="linNode" presStyleCnt="0"/>
      <dgm:spPr/>
    </dgm:pt>
    <dgm:pt modelId="{6C5731F6-6336-4593-AE80-9C2675AC97A0}" type="pres">
      <dgm:prSet presAssocID="{9859A936-8E85-4201-B867-16F7925F1C97}" presName="parentText" presStyleLbl="node1" presStyleIdx="1" presStyleCnt="2" custScaleX="163844" custLinFactNeighborX="-5657" custLinFactNeighborY="-29628">
        <dgm:presLayoutVars>
          <dgm:chMax val="1"/>
          <dgm:bulletEnabled val="1"/>
        </dgm:presLayoutVars>
      </dgm:prSet>
      <dgm:spPr/>
      <dgm:t>
        <a:bodyPr/>
        <a:lstStyle/>
        <a:p>
          <a:endParaRPr lang="en-US"/>
        </a:p>
      </dgm:t>
    </dgm:pt>
  </dgm:ptLst>
  <dgm:cxnLst>
    <dgm:cxn modelId="{ED21DF3D-0B22-48C7-B1CC-417FE0E8ED7B}" type="presOf" srcId="{9859A936-8E85-4201-B867-16F7925F1C97}" destId="{6C5731F6-6336-4593-AE80-9C2675AC97A0}" srcOrd="0" destOrd="0" presId="urn:microsoft.com/office/officeart/2005/8/layout/vList5"/>
    <dgm:cxn modelId="{BEEE091C-096F-4A1C-8BD3-24A6A12947D8}" srcId="{FF97BD6F-EFD8-4C03-99B3-A925528037B2}" destId="{A5A1A833-F5B0-4978-B4C6-0965DA12BB4B}" srcOrd="7" destOrd="0" parTransId="{44756ABF-8648-458C-ACD8-1A1831CAE64A}" sibTransId="{5C39E83C-3B1B-415A-A522-5815BE33FD3E}"/>
    <dgm:cxn modelId="{D16AB36B-74AE-41AF-BD36-A74A509A0586}" srcId="{FF97BD6F-EFD8-4C03-99B3-A925528037B2}" destId="{4F211FEB-A3BC-4790-A3F9-149FF10E3177}" srcOrd="8" destOrd="0" parTransId="{0F7DC93D-6010-4A3E-A19C-C9A93D285A23}" sibTransId="{199A8E88-C952-43EB-A73C-8583294BA3C2}"/>
    <dgm:cxn modelId="{C2128A5A-EE27-418B-A6A5-6601C17063ED}" type="presOf" srcId="{A5A1A833-F5B0-4978-B4C6-0965DA12BB4B}" destId="{08190B91-A8FC-4799-BCD8-E88EAA154C2B}" srcOrd="0" destOrd="7" presId="urn:microsoft.com/office/officeart/2005/8/layout/vList5"/>
    <dgm:cxn modelId="{523A42DF-9745-4F57-9698-C347FFC6912D}" srcId="{FF97BD6F-EFD8-4C03-99B3-A925528037B2}" destId="{93396EB0-5B01-43DB-B33F-3CAE333A6B76}" srcOrd="1" destOrd="0" parTransId="{996B4C34-D877-412F-B701-EF212927F3A8}" sibTransId="{62EA5BB6-98BE-4E25-A03E-4A17ACA1616C}"/>
    <dgm:cxn modelId="{989219B4-435B-4E2F-99AF-7EDD9F1259A7}" srcId="{FF97BD6F-EFD8-4C03-99B3-A925528037B2}" destId="{A06D9377-3F06-4377-B402-A6BAF5E9D59D}" srcOrd="2" destOrd="0" parTransId="{3C76D171-695A-41B9-9098-AD74769BBD67}" sibTransId="{FD1D5058-3168-47E7-98C0-5BEDDF57BE34}"/>
    <dgm:cxn modelId="{73C7A4A7-CCAD-4EE3-873E-EC8F21762C94}" type="presOf" srcId="{A97D27FE-16A4-4047-A419-75E3F8080344}" destId="{08190B91-A8FC-4799-BCD8-E88EAA154C2B}" srcOrd="0" destOrd="6" presId="urn:microsoft.com/office/officeart/2005/8/layout/vList5"/>
    <dgm:cxn modelId="{7A87EA13-3747-4B38-9E8C-C8C8E410E579}" type="presOf" srcId="{243ED149-7AD1-4C16-9A1B-DA48E02FB8CF}" destId="{08190B91-A8FC-4799-BCD8-E88EAA154C2B}" srcOrd="0" destOrd="0" presId="urn:microsoft.com/office/officeart/2005/8/layout/vList5"/>
    <dgm:cxn modelId="{D4DA6233-71FE-4FA7-882F-E83E60324FBB}" type="presOf" srcId="{5D753D72-8118-4AA4-86C3-A77932B9493D}" destId="{08190B91-A8FC-4799-BCD8-E88EAA154C2B}" srcOrd="0" destOrd="4" presId="urn:microsoft.com/office/officeart/2005/8/layout/vList5"/>
    <dgm:cxn modelId="{C5111C7A-7FAD-42B2-BD16-60A264467A66}" type="presOf" srcId="{EE41D8F4-4512-4334-B9EE-0410CDD4C551}" destId="{08190B91-A8FC-4799-BCD8-E88EAA154C2B}" srcOrd="0" destOrd="5" presId="urn:microsoft.com/office/officeart/2005/8/layout/vList5"/>
    <dgm:cxn modelId="{1824DC79-74D0-44B8-BE58-BADEA7A8FC47}" srcId="{FF97BD6F-EFD8-4C03-99B3-A925528037B2}" destId="{79E4672D-F934-4417-ACB8-A516A4FDC475}" srcOrd="3" destOrd="0" parTransId="{A5738E6A-3950-42A4-8785-7446038CC6C4}" sibTransId="{FBF4FC2C-CCA5-4643-8E31-57295DD5A612}"/>
    <dgm:cxn modelId="{328E7BBB-9C29-4C1B-AD18-7E4883CAA247}" type="presOf" srcId="{FF97BD6F-EFD8-4C03-99B3-A925528037B2}" destId="{FD8753CB-57B9-4CDA-8740-A5551332CA0F}" srcOrd="0" destOrd="0" presId="urn:microsoft.com/office/officeart/2005/8/layout/vList5"/>
    <dgm:cxn modelId="{A064E040-EC9A-4C36-8409-6B799885D265}" srcId="{FF97BD6F-EFD8-4C03-99B3-A925528037B2}" destId="{5D753D72-8118-4AA4-86C3-A77932B9493D}" srcOrd="4" destOrd="0" parTransId="{5C39F059-00D3-439E-BA1F-BF16607F759D}" sibTransId="{AB7E6D89-8C95-419E-BFEB-F51433D6BB5E}"/>
    <dgm:cxn modelId="{9C4615DB-62E7-4CC6-9127-8F803DF2C9B6}" type="presOf" srcId="{A06D9377-3F06-4377-B402-A6BAF5E9D59D}" destId="{08190B91-A8FC-4799-BCD8-E88EAA154C2B}" srcOrd="0" destOrd="2" presId="urn:microsoft.com/office/officeart/2005/8/layout/vList5"/>
    <dgm:cxn modelId="{33AA67DA-8FE2-4D85-980C-D0B75B0C80CE}" type="presOf" srcId="{79E4672D-F934-4417-ACB8-A516A4FDC475}" destId="{08190B91-A8FC-4799-BCD8-E88EAA154C2B}" srcOrd="0" destOrd="3" presId="urn:microsoft.com/office/officeart/2005/8/layout/vList5"/>
    <dgm:cxn modelId="{39F542C1-A903-4A1F-8B3F-0CB6C74138E3}" type="presOf" srcId="{8E922E4A-E5B1-42AA-A2DF-4ACCA4AB91FF}" destId="{08190B91-A8FC-4799-BCD8-E88EAA154C2B}" srcOrd="0" destOrd="9" presId="urn:microsoft.com/office/officeart/2005/8/layout/vList5"/>
    <dgm:cxn modelId="{7CE82D8B-C5CB-4D6E-88F4-9F468F960516}" srcId="{67A49D9A-E9AE-4022-BCC8-8E7ECD76AEAC}" destId="{FF97BD6F-EFD8-4C03-99B3-A925528037B2}" srcOrd="0" destOrd="0" parTransId="{26761994-F78F-48DA-A397-E4C3BA954C41}" sibTransId="{66278650-E6E4-4EA0-824E-290F136D5BCB}"/>
    <dgm:cxn modelId="{2ADC3542-B203-4E6B-BDCA-37A55EC2CE95}" srcId="{FF97BD6F-EFD8-4C03-99B3-A925528037B2}" destId="{8E922E4A-E5B1-42AA-A2DF-4ACCA4AB91FF}" srcOrd="9" destOrd="0" parTransId="{60D6B4F4-E776-442B-817E-FC59724CB371}" sibTransId="{CA9CE689-6174-44D9-BE09-D4CA1870FAAF}"/>
    <dgm:cxn modelId="{55C7E4C8-E2AF-476D-81DE-244ADE845AA2}" srcId="{67A49D9A-E9AE-4022-BCC8-8E7ECD76AEAC}" destId="{9859A936-8E85-4201-B867-16F7925F1C97}" srcOrd="1" destOrd="0" parTransId="{2E032929-FB72-47A6-A77F-F5BC4103E5F2}" sibTransId="{434F1B39-2C66-4727-8819-E43AFED85B79}"/>
    <dgm:cxn modelId="{C6904513-E53B-470B-95D6-5CF2F8C270D8}" srcId="{FF97BD6F-EFD8-4C03-99B3-A925528037B2}" destId="{243ED149-7AD1-4C16-9A1B-DA48E02FB8CF}" srcOrd="0" destOrd="0" parTransId="{88C87AA6-4FD1-41D2-B5C3-043746DE9541}" sibTransId="{D2234C79-AA58-465C-93BF-B2670CD760DD}"/>
    <dgm:cxn modelId="{70028068-5166-4754-A805-7EF3A7045524}" type="presOf" srcId="{67A49D9A-E9AE-4022-BCC8-8E7ECD76AEAC}" destId="{674ACFE9-D80F-4CA7-B825-C02B3D4EBA10}" srcOrd="0" destOrd="0" presId="urn:microsoft.com/office/officeart/2005/8/layout/vList5"/>
    <dgm:cxn modelId="{CD3C2966-6517-4D6C-A2E5-3B88B98F2EF6}" srcId="{FF97BD6F-EFD8-4C03-99B3-A925528037B2}" destId="{A97D27FE-16A4-4047-A419-75E3F8080344}" srcOrd="6" destOrd="0" parTransId="{AF5AA117-A1EF-4545-9E14-37FEDD9850A8}" sibTransId="{C26A58E9-369D-4D9B-A21E-CD0D5D754329}"/>
    <dgm:cxn modelId="{6C5C441A-19A4-4BF5-9A0F-5DCC3D95E63D}" type="presOf" srcId="{93396EB0-5B01-43DB-B33F-3CAE333A6B76}" destId="{08190B91-A8FC-4799-BCD8-E88EAA154C2B}" srcOrd="0" destOrd="1" presId="urn:microsoft.com/office/officeart/2005/8/layout/vList5"/>
    <dgm:cxn modelId="{B5A7825B-8269-4721-8E11-A7ABB4A62DCB}" type="presOf" srcId="{4F211FEB-A3BC-4790-A3F9-149FF10E3177}" destId="{08190B91-A8FC-4799-BCD8-E88EAA154C2B}" srcOrd="0" destOrd="8" presId="urn:microsoft.com/office/officeart/2005/8/layout/vList5"/>
    <dgm:cxn modelId="{AD88B57C-FE97-4A25-ADF4-D2A853B2803C}" srcId="{FF97BD6F-EFD8-4C03-99B3-A925528037B2}" destId="{EE41D8F4-4512-4334-B9EE-0410CDD4C551}" srcOrd="5" destOrd="0" parTransId="{52B9D53B-D395-4677-A302-2B9E03DC8036}" sibTransId="{F4583430-6793-4444-B655-569C217F22D5}"/>
    <dgm:cxn modelId="{FE652248-3BF3-417F-8C04-1DE7184E76FD}" type="presParOf" srcId="{674ACFE9-D80F-4CA7-B825-C02B3D4EBA10}" destId="{A05247BD-DF24-4AB7-B15B-1CD342806AC7}" srcOrd="0" destOrd="0" presId="urn:microsoft.com/office/officeart/2005/8/layout/vList5"/>
    <dgm:cxn modelId="{2CFA7FB3-702C-4F40-B762-D38306BB247B}" type="presParOf" srcId="{A05247BD-DF24-4AB7-B15B-1CD342806AC7}" destId="{FD8753CB-57B9-4CDA-8740-A5551332CA0F}" srcOrd="0" destOrd="0" presId="urn:microsoft.com/office/officeart/2005/8/layout/vList5"/>
    <dgm:cxn modelId="{AF1A3773-0E58-4700-96C8-A9DB8EC40316}" type="presParOf" srcId="{A05247BD-DF24-4AB7-B15B-1CD342806AC7}" destId="{08190B91-A8FC-4799-BCD8-E88EAA154C2B}" srcOrd="1" destOrd="0" presId="urn:microsoft.com/office/officeart/2005/8/layout/vList5"/>
    <dgm:cxn modelId="{449E4E67-9E36-47FE-A5E4-F50B36E4E5F6}" type="presParOf" srcId="{674ACFE9-D80F-4CA7-B825-C02B3D4EBA10}" destId="{F61EDB9C-D699-4C36-A02F-8379C7F590D4}" srcOrd="1" destOrd="0" presId="urn:microsoft.com/office/officeart/2005/8/layout/vList5"/>
    <dgm:cxn modelId="{BCDBA41B-D56B-4719-A5FF-F3AD21E0353E}" type="presParOf" srcId="{674ACFE9-D80F-4CA7-B825-C02B3D4EBA10}" destId="{FBE731F3-23BC-4F8C-B908-36CB32ECB23C}" srcOrd="2" destOrd="0" presId="urn:microsoft.com/office/officeart/2005/8/layout/vList5"/>
    <dgm:cxn modelId="{B432D438-1724-4F78-A25B-1B14A1185367}" type="presParOf" srcId="{FBE731F3-23BC-4F8C-B908-36CB32ECB23C}" destId="{6C5731F6-6336-4593-AE80-9C2675AC97A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90B91-A8FC-4799-BCD8-E88EAA154C2B}">
      <dsp:nvSpPr>
        <dsp:cNvPr id="0" name=""/>
        <dsp:cNvSpPr/>
      </dsp:nvSpPr>
      <dsp:spPr>
        <a:xfrm rot="5400000">
          <a:off x="5167576" y="948563"/>
          <a:ext cx="3274941" cy="3420807"/>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vi-VN" sz="1800" kern="1200" dirty="0"/>
            <a:t>XBB.1.5: 72.5% số ca nhiễm    </a:t>
          </a:r>
        </a:p>
        <a:p>
          <a:pPr marL="171450" lvl="1" indent="-171450" algn="l" defTabSz="800100">
            <a:lnSpc>
              <a:spcPct val="90000"/>
            </a:lnSpc>
            <a:spcBef>
              <a:spcPct val="0"/>
            </a:spcBef>
            <a:spcAft>
              <a:spcPct val="15000"/>
            </a:spcAft>
            <a:buChar char="••"/>
          </a:pPr>
          <a:r>
            <a:rPr lang="vi-VN" sz="1800" kern="1200" dirty="0"/>
            <a:t>BQ.1.1: 14.6% số ca nhiễm  </a:t>
          </a:r>
        </a:p>
        <a:p>
          <a:pPr marL="171450" lvl="1" indent="-171450" algn="l" defTabSz="800100">
            <a:lnSpc>
              <a:spcPct val="90000"/>
            </a:lnSpc>
            <a:spcBef>
              <a:spcPct val="0"/>
            </a:spcBef>
            <a:spcAft>
              <a:spcPct val="15000"/>
            </a:spcAft>
            <a:buChar char="••"/>
          </a:pPr>
          <a:r>
            <a:rPr lang="vi-VN" sz="1800" kern="1200"/>
            <a:t>BQ.1: 6.6% số ca nhiễm      </a:t>
          </a:r>
        </a:p>
        <a:p>
          <a:pPr marL="171450" lvl="1" indent="-171450" algn="l" defTabSz="800100">
            <a:lnSpc>
              <a:spcPct val="90000"/>
            </a:lnSpc>
            <a:spcBef>
              <a:spcPct val="0"/>
            </a:spcBef>
            <a:spcAft>
              <a:spcPct val="15000"/>
            </a:spcAft>
            <a:buChar char="••"/>
          </a:pPr>
          <a:r>
            <a:rPr lang="vi-VN" sz="1800" kern="1200"/>
            <a:t>XBB: 2.8% số ca nhiễm</a:t>
          </a:r>
        </a:p>
        <a:p>
          <a:pPr marL="171450" lvl="1" indent="-171450" algn="l" defTabSz="800100">
            <a:lnSpc>
              <a:spcPct val="90000"/>
            </a:lnSpc>
            <a:spcBef>
              <a:spcPct val="0"/>
            </a:spcBef>
            <a:spcAft>
              <a:spcPct val="15000"/>
            </a:spcAft>
            <a:buChar char="••"/>
          </a:pPr>
          <a:r>
            <a:rPr lang="vi-VN" sz="1800" kern="1200"/>
            <a:t>CH1.1: 1.4% số ca nhiễm</a:t>
          </a:r>
        </a:p>
        <a:p>
          <a:pPr marL="171450" lvl="1" indent="-171450" algn="l" defTabSz="800100">
            <a:lnSpc>
              <a:spcPct val="90000"/>
            </a:lnSpc>
            <a:spcBef>
              <a:spcPct val="0"/>
            </a:spcBef>
            <a:spcAft>
              <a:spcPct val="15000"/>
            </a:spcAft>
            <a:buChar char="••"/>
          </a:pPr>
          <a:r>
            <a:rPr lang="vi-VN" sz="1800" kern="1200"/>
            <a:t>BN.1: 0.8% số ca nhiễm </a:t>
          </a:r>
        </a:p>
        <a:p>
          <a:pPr marL="171450" lvl="1" indent="-171450" algn="l" defTabSz="800100">
            <a:lnSpc>
              <a:spcPct val="90000"/>
            </a:lnSpc>
            <a:spcBef>
              <a:spcPct val="0"/>
            </a:spcBef>
            <a:spcAft>
              <a:spcPct val="15000"/>
            </a:spcAft>
            <a:buChar char="••"/>
          </a:pPr>
          <a:r>
            <a:rPr lang="vi-VN" sz="1800" kern="1200"/>
            <a:t>BA.5: 0.5% số ca nhiễm     </a:t>
          </a:r>
        </a:p>
        <a:p>
          <a:pPr marL="171450" lvl="1" indent="-171450" algn="l" defTabSz="800100">
            <a:lnSpc>
              <a:spcPct val="90000"/>
            </a:lnSpc>
            <a:spcBef>
              <a:spcPct val="0"/>
            </a:spcBef>
            <a:spcAft>
              <a:spcPct val="15000"/>
            </a:spcAft>
            <a:buChar char="••"/>
          </a:pPr>
          <a:r>
            <a:rPr lang="vi-VN" sz="1800" kern="1200" dirty="0"/>
            <a:t>BF.7: 0.4% số ca nhiễm  </a:t>
          </a:r>
        </a:p>
        <a:p>
          <a:pPr marL="171450" lvl="1" indent="-171450" algn="l" defTabSz="800100">
            <a:lnSpc>
              <a:spcPct val="90000"/>
            </a:lnSpc>
            <a:spcBef>
              <a:spcPct val="0"/>
            </a:spcBef>
            <a:spcAft>
              <a:spcPct val="15000"/>
            </a:spcAft>
            <a:buChar char="••"/>
          </a:pPr>
          <a:r>
            <a:rPr lang="vi-VN" sz="1800" kern="1200"/>
            <a:t>BA.5.2.6: 0.2% số ca nhiễm   </a:t>
          </a:r>
        </a:p>
        <a:p>
          <a:pPr marL="171450" lvl="1" indent="-171450" algn="l" defTabSz="800100">
            <a:lnSpc>
              <a:spcPct val="90000"/>
            </a:lnSpc>
            <a:spcBef>
              <a:spcPct val="0"/>
            </a:spcBef>
            <a:spcAft>
              <a:spcPct val="15000"/>
            </a:spcAft>
            <a:buChar char="••"/>
          </a:pPr>
          <a:r>
            <a:rPr lang="vi-VN" sz="1800" kern="1200"/>
            <a:t>BF.11: 0.1% số ca nhiễm </a:t>
          </a:r>
        </a:p>
      </dsp:txBody>
      <dsp:txXfrm rot="-5400000">
        <a:off x="5094644" y="1181365"/>
        <a:ext cx="3260938" cy="2955203"/>
      </dsp:txXfrm>
    </dsp:sp>
    <dsp:sp modelId="{FD8753CB-57B9-4CDA-8740-A5551332CA0F}">
      <dsp:nvSpPr>
        <dsp:cNvPr id="0" name=""/>
        <dsp:cNvSpPr/>
      </dsp:nvSpPr>
      <dsp:spPr>
        <a:xfrm>
          <a:off x="0" y="283488"/>
          <a:ext cx="5047526" cy="19528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vi-VN" sz="2200" kern="1200"/>
            <a:t>Virus liên tục thay đổi và khi các phiên bản hoặc biến thể mới xuất hiện, nguy cơ tái nhiễm có thể xuất hiện.</a:t>
          </a:r>
        </a:p>
      </dsp:txBody>
      <dsp:txXfrm>
        <a:off x="95331" y="378819"/>
        <a:ext cx="4856864" cy="1762204"/>
      </dsp:txXfrm>
    </dsp:sp>
    <dsp:sp modelId="{6C5731F6-6336-4593-AE80-9C2675AC97A0}">
      <dsp:nvSpPr>
        <dsp:cNvPr id="0" name=""/>
        <dsp:cNvSpPr/>
      </dsp:nvSpPr>
      <dsp:spPr>
        <a:xfrm>
          <a:off x="0" y="2794027"/>
          <a:ext cx="5070644" cy="19528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vi-VN" sz="2200" kern="1200"/>
            <a:t>Các nghiên cứu cho thấy quý vị có một số mức độ bảo vệ trước các biến thể mới nhờ vắc-xin, mặc dù các biến thể không giống nhau. Chúng vẫn là con đẻ của biến thể omicron ban đầu.</a:t>
          </a:r>
        </a:p>
      </dsp:txBody>
      <dsp:txXfrm>
        <a:off x="95331" y="2889358"/>
        <a:ext cx="4879982" cy="17622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00A6E-B355-4932-9368-6F4B4FA47E1B}"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18C94-5FBF-4953-A95C-D8130AF4EC11}" type="slidenum">
              <a:rPr lang="en-US" smtClean="0"/>
              <a:t>‹#›</a:t>
            </a:fld>
            <a:endParaRPr lang="en-US"/>
          </a:p>
        </p:txBody>
      </p:sp>
    </p:spTree>
    <p:extLst>
      <p:ext uri="{BB962C8B-B14F-4D97-AF65-F5344CB8AC3E}">
        <p14:creationId xmlns:p14="http://schemas.microsoft.com/office/powerpoint/2010/main" val="342553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618C94-5FBF-4953-A95C-D8130AF4EC11}" type="slidenum">
              <a:rPr lang="en-US" smtClean="0"/>
              <a:t>11</a:t>
            </a:fld>
            <a:endParaRPr lang="en-US"/>
          </a:p>
        </p:txBody>
      </p:sp>
    </p:spTree>
    <p:extLst>
      <p:ext uri="{BB962C8B-B14F-4D97-AF65-F5344CB8AC3E}">
        <p14:creationId xmlns:p14="http://schemas.microsoft.com/office/powerpoint/2010/main" val="1509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262602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668035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826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28967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9978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287441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789408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53191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362368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1F9A-0C76-4971-82C9-9D36A273E81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21034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F61F9A-0C76-4971-82C9-9D36A273E81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121195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F61F9A-0C76-4971-82C9-9D36A273E81A}"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361450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F61F9A-0C76-4971-82C9-9D36A273E81A}"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318369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1F9A-0C76-4971-82C9-9D36A273E81A}"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409510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F61F9A-0C76-4971-82C9-9D36A273E81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228997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F61F9A-0C76-4971-82C9-9D36A273E81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AA8E-B5C7-407F-BE0C-EA03188AF41E}" type="slidenum">
              <a:rPr lang="en-US" smtClean="0"/>
              <a:t>‹#›</a:t>
            </a:fld>
            <a:endParaRPr lang="en-US"/>
          </a:p>
        </p:txBody>
      </p:sp>
    </p:spTree>
    <p:extLst>
      <p:ext uri="{BB962C8B-B14F-4D97-AF65-F5344CB8AC3E}">
        <p14:creationId xmlns:p14="http://schemas.microsoft.com/office/powerpoint/2010/main" val="72383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F61F9A-0C76-4971-82C9-9D36A273E81A}" type="datetimeFigureOut">
              <a:rPr lang="en-US" smtClean="0"/>
              <a:t>2/16/2023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CCAA8E-B5C7-407F-BE0C-EA03188AF41E}" type="slidenum">
              <a:rPr lang="en-US" smtClean="0"/>
              <a:t>‹#›</a:t>
            </a:fld>
            <a:endParaRPr lang="en-US"/>
          </a:p>
        </p:txBody>
      </p:sp>
    </p:spTree>
    <p:extLst>
      <p:ext uri="{BB962C8B-B14F-4D97-AF65-F5344CB8AC3E}">
        <p14:creationId xmlns:p14="http://schemas.microsoft.com/office/powerpoint/2010/main" val="3981587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9739A-AE23-4F12-8C8E-07F525B3F87A}"/>
              </a:ext>
            </a:extLst>
          </p:cNvPr>
          <p:cNvSpPr>
            <a:spLocks noGrp="1"/>
          </p:cNvSpPr>
          <p:nvPr>
            <p:ph type="ctrTitle"/>
          </p:nvPr>
        </p:nvSpPr>
        <p:spPr>
          <a:xfrm>
            <a:off x="680073" y="1787400"/>
            <a:ext cx="9303390" cy="2166664"/>
          </a:xfrm>
        </p:spPr>
        <p:txBody>
          <a:bodyPr/>
          <a:lstStyle/>
          <a:p>
            <a:pPr algn="ctr"/>
            <a:r>
              <a:rPr lang="vi-VN" sz="4800" b="1">
                <a:cs typeface="Calibri" panose="020F0502020204030204" pitchFamily="34" charset="0"/>
              </a:rPr>
              <a:t>Cập Nhật về COVID-19</a:t>
            </a:r>
            <a:br>
              <a:rPr lang="vi-VN" sz="4800" b="1">
                <a:cs typeface="Calibri" panose="020F0502020204030204" pitchFamily="34" charset="0"/>
              </a:rPr>
            </a:br>
            <a:r>
              <a:rPr lang="vi-VN" sz="4800" b="1">
                <a:cs typeface="Calibri" panose="020F0502020204030204" pitchFamily="34" charset="0"/>
              </a:rPr>
              <a:t>và</a:t>
            </a:r>
            <a:br>
              <a:rPr lang="vi-VN" sz="4800" b="1">
                <a:cs typeface="Calibri" panose="020F0502020204030204" pitchFamily="34" charset="0"/>
              </a:rPr>
            </a:br>
            <a:r>
              <a:rPr lang="vi-VN" sz="4800" b="1">
                <a:cs typeface="Calibri" panose="020F0502020204030204" pitchFamily="34" charset="0"/>
              </a:rPr>
              <a:t>Cộng Đồng Châu Á</a:t>
            </a:r>
          </a:p>
        </p:txBody>
      </p:sp>
      <p:sp>
        <p:nvSpPr>
          <p:cNvPr id="3" name="Subtitle 2">
            <a:extLst>
              <a:ext uri="{FF2B5EF4-FFF2-40B4-BE49-F238E27FC236}">
                <a16:creationId xmlns:a16="http://schemas.microsoft.com/office/drawing/2014/main" id="{28A437FC-1B8F-479F-82C5-C256C3A25D30}"/>
              </a:ext>
            </a:extLst>
          </p:cNvPr>
          <p:cNvSpPr>
            <a:spLocks noGrp="1"/>
          </p:cNvSpPr>
          <p:nvPr>
            <p:ph type="subTitle" idx="1"/>
          </p:nvPr>
        </p:nvSpPr>
        <p:spPr>
          <a:xfrm>
            <a:off x="438149" y="4337496"/>
            <a:ext cx="8552313" cy="2444304"/>
          </a:xfrm>
        </p:spPr>
        <p:txBody>
          <a:bodyPr>
            <a:normAutofit lnSpcReduction="10000"/>
          </a:bodyPr>
          <a:lstStyle/>
          <a:p>
            <a:r>
              <a:rPr lang="vi-VN" sz="3200"/>
              <a:t>Cuộc Họp AAWC Thường Niên năm 2023</a:t>
            </a:r>
          </a:p>
          <a:p>
            <a:r>
              <a:rPr lang="vi-VN" sz="3200"/>
              <a:t>Ngày 4 tháng 3 năm 2023</a:t>
            </a:r>
          </a:p>
          <a:p>
            <a:pPr algn="r">
              <a:lnSpc>
                <a:spcPts val="2400"/>
              </a:lnSpc>
            </a:pPr>
            <a:r>
              <a:rPr lang="vi-VN"/>
              <a:t>Rhona H. Cooper, MSN, MA, RN</a:t>
            </a:r>
          </a:p>
          <a:p>
            <a:pPr algn="r">
              <a:lnSpc>
                <a:spcPts val="2400"/>
              </a:lnSpc>
            </a:pPr>
            <a:r>
              <a:rPr lang="vi-VN"/>
              <a:t>Điều Phối Viên Lâm Sàng  </a:t>
            </a:r>
          </a:p>
          <a:p>
            <a:pPr algn="r">
              <a:lnSpc>
                <a:spcPts val="2400"/>
              </a:lnSpc>
            </a:pPr>
            <a:r>
              <a:rPr lang="vi-VN"/>
              <a:t>Sự Sẵn Sàng của Hệ Thống Y Tế Công Cộng </a:t>
            </a:r>
          </a:p>
        </p:txBody>
      </p:sp>
      <p:pic>
        <p:nvPicPr>
          <p:cNvPr id="4" name="Picture 2">
            <a:extLst>
              <a:ext uri="{FF2B5EF4-FFF2-40B4-BE49-F238E27FC236}">
                <a16:creationId xmlns:a16="http://schemas.microsoft.com/office/drawing/2014/main" id="{2C51CE1B-CDE7-4917-9C53-2EF8843AAC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52258" y="185779"/>
            <a:ext cx="3359021"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257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2F336-F4C1-D31E-02FF-FE3B8F016547}"/>
              </a:ext>
            </a:extLst>
          </p:cNvPr>
          <p:cNvSpPr>
            <a:spLocks noGrp="1"/>
          </p:cNvSpPr>
          <p:nvPr>
            <p:ph type="title"/>
          </p:nvPr>
        </p:nvSpPr>
        <p:spPr>
          <a:xfrm>
            <a:off x="532056" y="225040"/>
            <a:ext cx="8596668" cy="1098935"/>
          </a:xfrm>
        </p:spPr>
        <p:txBody>
          <a:bodyPr>
            <a:normAutofit/>
          </a:bodyPr>
          <a:lstStyle/>
          <a:p>
            <a:r>
              <a:rPr lang="vi-VN" sz="4000"/>
              <a:t>Làm Thế Nào để Giữ An Toàn</a:t>
            </a:r>
          </a:p>
        </p:txBody>
      </p:sp>
      <p:sp>
        <p:nvSpPr>
          <p:cNvPr id="3" name="Content Placeholder 2">
            <a:extLst>
              <a:ext uri="{FF2B5EF4-FFF2-40B4-BE49-F238E27FC236}">
                <a16:creationId xmlns:a16="http://schemas.microsoft.com/office/drawing/2014/main" id="{9A0FE6D9-E344-702B-B5CC-047CFE8CC126}"/>
              </a:ext>
            </a:extLst>
          </p:cNvPr>
          <p:cNvSpPr>
            <a:spLocks noGrp="1"/>
          </p:cNvSpPr>
          <p:nvPr>
            <p:ph idx="1"/>
          </p:nvPr>
        </p:nvSpPr>
        <p:spPr>
          <a:xfrm>
            <a:off x="-214309" y="1323975"/>
            <a:ext cx="10089397" cy="5969237"/>
          </a:xfrm>
        </p:spPr>
        <p:txBody>
          <a:bodyPr>
            <a:normAutofit lnSpcReduction="10000"/>
          </a:bodyPr>
          <a:lstStyle/>
          <a:p>
            <a:pPr lvl="1">
              <a:buFont typeface="Wingdings" panose="05000000000000000000" pitchFamily="2" charset="2"/>
              <a:buChar char="ü"/>
            </a:pPr>
            <a:r>
              <a:rPr lang="vi-VN" sz="2400"/>
              <a:t>Quý vị là người có nguy cơ cao? Đeo khẩu trang chất lượng cao (ví dụ: KN95) trong nhà ở nơi công cộng.</a:t>
            </a:r>
          </a:p>
          <a:p>
            <a:pPr lvl="2">
              <a:buFont typeface="Wingdings" panose="05000000000000000000" pitchFamily="2" charset="2"/>
              <a:buChar char="ü"/>
            </a:pPr>
            <a:r>
              <a:rPr lang="vi-VN" sz="2000"/>
              <a:t>Bất kỳ ai cũng có thể chọn đeo khẩu trang vào mọi lúc, đặc biệt là khi ở trong nhà. </a:t>
            </a:r>
          </a:p>
          <a:p>
            <a:pPr lvl="1">
              <a:buFont typeface="Wingdings" panose="05000000000000000000" pitchFamily="2" charset="2"/>
              <a:buChar char="ü"/>
            </a:pPr>
            <a:r>
              <a:rPr lang="vi-VN" sz="2400"/>
              <a:t>Tự kiểm tra trước khi tiếp xúc với những người có nguy cơ cao. </a:t>
            </a:r>
          </a:p>
          <a:p>
            <a:pPr lvl="1">
              <a:buFont typeface="Wingdings" panose="05000000000000000000" pitchFamily="2" charset="2"/>
              <a:buChar char="ü"/>
            </a:pPr>
            <a:r>
              <a:rPr lang="vi-VN" sz="2400"/>
              <a:t>Luôn tiêm đủ liều vắc-xin ngừa COVID-19, bao gồm cả vắc-xin </a:t>
            </a:r>
            <a:r>
              <a:rPr lang="vi-VN" sz="2400" b="1">
                <a:solidFill>
                  <a:srgbClr val="FF0000"/>
                </a:solidFill>
              </a:rPr>
              <a:t>tăng cường lưỡng trị mới. </a:t>
            </a:r>
          </a:p>
          <a:p>
            <a:pPr lvl="1">
              <a:buFont typeface="Wingdings" panose="05000000000000000000" pitchFamily="2" charset="2"/>
              <a:buChar char="ü"/>
            </a:pPr>
            <a:r>
              <a:rPr lang="vi-VN" sz="2400"/>
              <a:t>Thông gió trong không gian trong nhà.</a:t>
            </a:r>
          </a:p>
          <a:p>
            <a:pPr lvl="1">
              <a:buFont typeface="Wingdings" panose="05000000000000000000" pitchFamily="2" charset="2"/>
              <a:buChar char="ü"/>
            </a:pPr>
            <a:r>
              <a:rPr lang="vi-VN" sz="2400"/>
              <a:t>Tránh tiếp xúc với những người nghi ngờ hoặc đã xác nhận nhiễm COVID-19.</a:t>
            </a:r>
          </a:p>
          <a:p>
            <a:pPr lvl="1">
              <a:buFont typeface="Wingdings" panose="05000000000000000000" pitchFamily="2" charset="2"/>
              <a:buChar char="ü"/>
            </a:pPr>
            <a:r>
              <a:rPr lang="vi-VN" sz="2400"/>
              <a:t>Hãy tự cách ly nếu quý vị nghĩ rằng quý vị đã nhiễm bệnh hoặc có kết quả xét nghiệm dương tính.</a:t>
            </a:r>
          </a:p>
          <a:p>
            <a:pPr lvl="1">
              <a:buFont typeface="Wingdings" panose="05000000000000000000" pitchFamily="2" charset="2"/>
              <a:buChar char="ü"/>
            </a:pPr>
            <a:r>
              <a:rPr lang="vi-VN" sz="2400"/>
              <a:t>Quý vị là người bị suy giảm miễn dịch? Trao đổi với nhà cung cấp chăm sóc sức khỏe của quý vị để tự bảo vệ bản thân.</a:t>
            </a:r>
          </a:p>
        </p:txBody>
      </p:sp>
    </p:spTree>
    <p:extLst>
      <p:ext uri="{BB962C8B-B14F-4D97-AF65-F5344CB8AC3E}">
        <p14:creationId xmlns:p14="http://schemas.microsoft.com/office/powerpoint/2010/main" val="36483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6BB8-3CA2-4E48-9F35-83301F024482}"/>
              </a:ext>
            </a:extLst>
          </p:cNvPr>
          <p:cNvSpPr>
            <a:spLocks noGrp="1"/>
          </p:cNvSpPr>
          <p:nvPr>
            <p:ph type="title"/>
          </p:nvPr>
        </p:nvSpPr>
        <p:spPr/>
        <p:txBody>
          <a:bodyPr/>
          <a:lstStyle/>
          <a:p>
            <a:r>
              <a:rPr lang="vi-VN"/>
              <a:t>Để Biết Thêm Thông Tin: </a:t>
            </a:r>
          </a:p>
        </p:txBody>
      </p:sp>
      <p:sp>
        <p:nvSpPr>
          <p:cNvPr id="3" name="Content Placeholder 2">
            <a:extLst>
              <a:ext uri="{FF2B5EF4-FFF2-40B4-BE49-F238E27FC236}">
                <a16:creationId xmlns:a16="http://schemas.microsoft.com/office/drawing/2014/main" id="{635CBC2C-B014-4D3F-A35B-932A6095458E}"/>
              </a:ext>
            </a:extLst>
          </p:cNvPr>
          <p:cNvSpPr>
            <a:spLocks noGrp="1"/>
          </p:cNvSpPr>
          <p:nvPr>
            <p:ph idx="1"/>
          </p:nvPr>
        </p:nvSpPr>
        <p:spPr>
          <a:xfrm>
            <a:off x="410199" y="1576137"/>
            <a:ext cx="9936959" cy="5173579"/>
          </a:xfrm>
        </p:spPr>
        <p:txBody>
          <a:bodyPr>
            <a:noAutofit/>
          </a:bodyPr>
          <a:lstStyle/>
          <a:p>
            <a:r>
              <a:rPr lang="vi-VN" sz="2800">
                <a:hlinkClick r:id="rId3"/>
              </a:rPr>
              <a:t>https://www.phila.gov/programs/coronavirus-disease-2019-covid-19/faq/</a:t>
            </a:r>
          </a:p>
          <a:p>
            <a:r>
              <a:rPr lang="vi-VN" sz="2800"/>
              <a:t>Để biết thông tin về các trường hợp khẩn cấp liên quan đến sức khỏe: </a:t>
            </a:r>
            <a:r>
              <a:rPr lang="vi-VN" sz="2800">
                <a:hlinkClick r:id="rId3"/>
              </a:rPr>
              <a:t>https://hip.phila.gov/emergency-response/planning-for-emergencies/</a:t>
            </a:r>
          </a:p>
          <a:p>
            <a:r>
              <a:rPr lang="vi-VN" sz="2800"/>
              <a:t>Nếu quý vị cần bản sao hồ sơ chủng ngừa của mình</a:t>
            </a:r>
            <a:r>
              <a:rPr lang="vi-VN" sz="2800">
                <a:solidFill>
                  <a:schemeClr val="tx1"/>
                </a:solidFill>
              </a:rPr>
              <a:t>: </a:t>
            </a:r>
            <a:r>
              <a:rPr lang="vi-VN" sz="2800" u="sng">
                <a:solidFill>
                  <a:schemeClr val="tx1"/>
                </a:solidFill>
                <a:hlinkClick r:id="rId3"/>
              </a:rPr>
              <a:t>bit.ly/philavaxrecordrequest </a:t>
            </a:r>
            <a:r>
              <a:rPr lang="vi-VN" sz="2800"/>
              <a:t>     </a:t>
            </a:r>
          </a:p>
          <a:p>
            <a:r>
              <a:rPr lang="vi-VN" sz="2800"/>
              <a:t>Tổng Đài: 215-685-5488     </a:t>
            </a:r>
          </a:p>
          <a:p>
            <a:r>
              <a:rPr lang="vi-VN" sz="2800"/>
              <a:t>email </a:t>
            </a:r>
            <a:r>
              <a:rPr lang="vi-VN" sz="2800">
                <a:hlinkClick r:id="rId3"/>
              </a:rPr>
              <a:t>covid@phila.gov</a:t>
            </a:r>
          </a:p>
        </p:txBody>
      </p:sp>
    </p:spTree>
    <p:extLst>
      <p:ext uri="{BB962C8B-B14F-4D97-AF65-F5344CB8AC3E}">
        <p14:creationId xmlns:p14="http://schemas.microsoft.com/office/powerpoint/2010/main" val="138644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02A1-2AFA-4B91-8440-A16031F73319}"/>
              </a:ext>
            </a:extLst>
          </p:cNvPr>
          <p:cNvSpPr>
            <a:spLocks noGrp="1"/>
          </p:cNvSpPr>
          <p:nvPr>
            <p:ph type="title"/>
          </p:nvPr>
        </p:nvSpPr>
        <p:spPr>
          <a:xfrm>
            <a:off x="677334" y="543698"/>
            <a:ext cx="8596668" cy="1320800"/>
          </a:xfrm>
        </p:spPr>
        <p:txBody>
          <a:bodyPr>
            <a:normAutofit/>
          </a:bodyPr>
          <a:lstStyle/>
          <a:p>
            <a:pPr algn="ctr"/>
            <a:r>
              <a:rPr lang="vi-VN" sz="6000"/>
              <a:t>CẢM ƠN QUÝ VỊ!!</a:t>
            </a:r>
          </a:p>
        </p:txBody>
      </p:sp>
      <p:pic>
        <p:nvPicPr>
          <p:cNvPr id="5" name="Content Placeholder 4">
            <a:extLst>
              <a:ext uri="{FF2B5EF4-FFF2-40B4-BE49-F238E27FC236}">
                <a16:creationId xmlns:a16="http://schemas.microsoft.com/office/drawing/2014/main" id="{4017AE18-B162-4E0E-88D8-FF8C3CC2C40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450065" y="1773455"/>
            <a:ext cx="2935866" cy="2926080"/>
          </a:xfrm>
        </p:spPr>
      </p:pic>
      <p:sp>
        <p:nvSpPr>
          <p:cNvPr id="7" name="TextBox 6">
            <a:extLst>
              <a:ext uri="{FF2B5EF4-FFF2-40B4-BE49-F238E27FC236}">
                <a16:creationId xmlns:a16="http://schemas.microsoft.com/office/drawing/2014/main" id="{7017ECF8-BB2C-5DF3-29AB-80637B7717B6}"/>
              </a:ext>
            </a:extLst>
          </p:cNvPr>
          <p:cNvSpPr txBox="1"/>
          <p:nvPr/>
        </p:nvSpPr>
        <p:spPr>
          <a:xfrm>
            <a:off x="858129" y="5308030"/>
            <a:ext cx="7317939" cy="830997"/>
          </a:xfrm>
          <a:prstGeom prst="rect">
            <a:avLst/>
          </a:prstGeom>
          <a:noFill/>
        </p:spPr>
        <p:txBody>
          <a:bodyPr wrap="square" rtlCol="0">
            <a:spAutoFit/>
          </a:bodyPr>
          <a:lstStyle/>
          <a:p>
            <a:pPr algn="ctr"/>
            <a:r>
              <a:rPr lang="vi-VN" sz="4800" dirty="0"/>
              <a:t>QUÝ VỊ CÓ THẮC MẮC?</a:t>
            </a:r>
          </a:p>
        </p:txBody>
      </p:sp>
      <p:pic>
        <p:nvPicPr>
          <p:cNvPr id="3" name="Picture 2">
            <a:extLst>
              <a:ext uri="{FF2B5EF4-FFF2-40B4-BE49-F238E27FC236}">
                <a16:creationId xmlns:a16="http://schemas.microsoft.com/office/drawing/2014/main" id="{4967D0F0-1F9F-D51C-1866-510693016A97}"/>
              </a:ext>
            </a:extLst>
          </p:cNvPr>
          <p:cNvPicPr>
            <a:picLocks noChangeAspect="1"/>
          </p:cNvPicPr>
          <p:nvPr/>
        </p:nvPicPr>
        <p:blipFill>
          <a:blip r:embed="rId3"/>
          <a:stretch>
            <a:fillRect/>
          </a:stretch>
        </p:blipFill>
        <p:spPr>
          <a:xfrm>
            <a:off x="6009871" y="1682015"/>
            <a:ext cx="3017520" cy="3017520"/>
          </a:xfrm>
          <a:prstGeom prst="rect">
            <a:avLst/>
          </a:prstGeom>
        </p:spPr>
      </p:pic>
    </p:spTree>
    <p:extLst>
      <p:ext uri="{BB962C8B-B14F-4D97-AF65-F5344CB8AC3E}">
        <p14:creationId xmlns:p14="http://schemas.microsoft.com/office/powerpoint/2010/main" val="410609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A40B67-4A74-52BC-9C8E-2F0BBD8930B2}"/>
              </a:ext>
            </a:extLst>
          </p:cNvPr>
          <p:cNvSpPr>
            <a:spLocks noGrp="1"/>
          </p:cNvSpPr>
          <p:nvPr>
            <p:ph type="title"/>
          </p:nvPr>
        </p:nvSpPr>
        <p:spPr>
          <a:xfrm>
            <a:off x="1043950" y="1179151"/>
            <a:ext cx="3300646" cy="4463889"/>
          </a:xfrm>
        </p:spPr>
        <p:txBody>
          <a:bodyPr anchor="ctr">
            <a:normAutofit/>
          </a:bodyPr>
          <a:lstStyle/>
          <a:p>
            <a:r>
              <a:rPr lang="vi-VN"/>
              <a:t>Bối cảnh</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F68D072-5164-E6C4-C7D0-C2C0844AC4DB}"/>
              </a:ext>
            </a:extLst>
          </p:cNvPr>
          <p:cNvSpPr>
            <a:spLocks noGrp="1"/>
          </p:cNvSpPr>
          <p:nvPr>
            <p:ph idx="1"/>
          </p:nvPr>
        </p:nvSpPr>
        <p:spPr>
          <a:xfrm>
            <a:off x="5023123" y="655721"/>
            <a:ext cx="6341016" cy="5897479"/>
          </a:xfrm>
        </p:spPr>
        <p:txBody>
          <a:bodyPr anchor="ctr">
            <a:normAutofit lnSpcReduction="10000"/>
          </a:bodyPr>
          <a:lstStyle/>
          <a:p>
            <a:pPr>
              <a:lnSpc>
                <a:spcPct val="90000"/>
              </a:lnSpc>
            </a:pPr>
            <a:r>
              <a:rPr lang="vi-VN" sz="2200"/>
              <a:t>Coronavirus là một loại virus. Có rất nhiều loại virus khác nhau, một số trong đó gây bệnh cho con người, chẳng hạn như bệnh cảm lạnh thông thường. </a:t>
            </a:r>
          </a:p>
          <a:p>
            <a:pPr>
              <a:lnSpc>
                <a:spcPct val="90000"/>
              </a:lnSpc>
            </a:pPr>
            <a:r>
              <a:rPr lang="vi-VN" sz="2200"/>
              <a:t>Một loại coronavirus được xác định vào năm 2019, SARS-CoV-2, đã gây ra đại dịch bệnh hô hấp, được gọi là COVID-19, khiến hàng triệu người tử vong trên khắp thế giới.</a:t>
            </a:r>
          </a:p>
          <a:p>
            <a:pPr lvl="1">
              <a:lnSpc>
                <a:spcPct val="90000"/>
              </a:lnSpc>
              <a:buFont typeface="Wingdings" panose="05000000000000000000" pitchFamily="2" charset="2"/>
              <a:buChar char="v"/>
            </a:pPr>
            <a:r>
              <a:rPr lang="vi-VN" sz="2200"/>
              <a:t>Ở Philadelphia, tổng số người tử vong đã lên đến 5,491 người. </a:t>
            </a:r>
            <a:r>
              <a:rPr lang="vi-VN"/>
              <a:t>(NYT, 2/5/2023)</a:t>
            </a:r>
          </a:p>
          <a:p>
            <a:pPr lvl="1">
              <a:lnSpc>
                <a:spcPct val="90000"/>
              </a:lnSpc>
              <a:buFont typeface="Wingdings" panose="05000000000000000000" pitchFamily="2" charset="2"/>
              <a:buChar char="v"/>
            </a:pPr>
            <a:r>
              <a:rPr lang="vi-VN" sz="2200"/>
              <a:t>95% số ca tử vong là ở những người trên 55 tuổi. </a:t>
            </a:r>
            <a:r>
              <a:rPr lang="vi-VN"/>
              <a:t>(Phỏng vấn với Bác Sĩ Paul Offit, CHCRadio.com, 2/1/23)</a:t>
            </a:r>
          </a:p>
          <a:p>
            <a:pPr lvl="1">
              <a:lnSpc>
                <a:spcPct val="90000"/>
              </a:lnSpc>
              <a:buFont typeface="Wingdings" panose="05000000000000000000" pitchFamily="2" charset="2"/>
              <a:buChar char="v"/>
            </a:pPr>
            <a:r>
              <a:rPr lang="vi-VN" sz="2200"/>
              <a:t>Trong số những người đã tử vong, nhiều người có nhiều bệnh trạng phức tạp (bệnh tim, bệnh phổi, tiểu đường, béo phì, hút thuốc).</a:t>
            </a:r>
          </a:p>
          <a:p>
            <a:pPr>
              <a:lnSpc>
                <a:spcPct val="90000"/>
              </a:lnSpc>
            </a:pPr>
            <a:r>
              <a:rPr lang="vi-VN" sz="2200"/>
              <a:t>Philadelphia đã ghi nhận 389,000 ca nhiễm COVID-19. </a:t>
            </a:r>
            <a:r>
              <a:rPr lang="vi-VN" sz="1600"/>
              <a:t>(NYT, 2/5/2023)</a:t>
            </a:r>
          </a:p>
          <a:p>
            <a:pPr lvl="1">
              <a:lnSpc>
                <a:spcPct val="90000"/>
              </a:lnSpc>
            </a:pPr>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593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E11A9-9A3B-0DAC-B938-19EA788EBE9C}"/>
              </a:ext>
            </a:extLst>
          </p:cNvPr>
          <p:cNvSpPr>
            <a:spLocks noGrp="1"/>
          </p:cNvSpPr>
          <p:nvPr>
            <p:ph type="title"/>
          </p:nvPr>
        </p:nvSpPr>
        <p:spPr>
          <a:xfrm>
            <a:off x="677334" y="609600"/>
            <a:ext cx="8596668" cy="882618"/>
          </a:xfrm>
        </p:spPr>
        <p:txBody>
          <a:bodyPr>
            <a:normAutofit/>
          </a:bodyPr>
          <a:lstStyle/>
          <a:p>
            <a:r>
              <a:rPr lang="vi-VN" sz="2800"/>
              <a:t>Dữ Liệu Lũy Kế: COVID-19 trong Cộng Đồng Châu Á</a:t>
            </a:r>
            <a:br>
              <a:rPr lang="vi-VN" sz="2800"/>
            </a:br>
            <a:r>
              <a:rPr lang="vi-VN" sz="2000"/>
              <a:t>(kể từ tháng 3 năm 2020)</a:t>
            </a:r>
          </a:p>
        </p:txBody>
      </p:sp>
      <p:pic>
        <p:nvPicPr>
          <p:cNvPr id="5" name="Content Placeholder 4">
            <a:extLst>
              <a:ext uri="{FF2B5EF4-FFF2-40B4-BE49-F238E27FC236}">
                <a16:creationId xmlns:a16="http://schemas.microsoft.com/office/drawing/2014/main" id="{3370B8A5-6114-4099-DCCB-B89A4A433876}"/>
              </a:ext>
            </a:extLst>
          </p:cNvPr>
          <p:cNvPicPr>
            <a:picLocks noGrp="1" noChangeAspect="1"/>
          </p:cNvPicPr>
          <p:nvPr>
            <p:ph idx="1"/>
          </p:nvPr>
        </p:nvPicPr>
        <p:blipFill>
          <a:blip r:embed="rId2"/>
          <a:stretch>
            <a:fillRect/>
          </a:stretch>
        </p:blipFill>
        <p:spPr>
          <a:xfrm>
            <a:off x="381000" y="1746985"/>
            <a:ext cx="9489373" cy="4389120"/>
          </a:xfrm>
        </p:spPr>
      </p:pic>
      <p:sp>
        <p:nvSpPr>
          <p:cNvPr id="7" name="Rectangle 6">
            <a:extLst>
              <a:ext uri="{FF2B5EF4-FFF2-40B4-BE49-F238E27FC236}">
                <a16:creationId xmlns:a16="http://schemas.microsoft.com/office/drawing/2014/main" id="{4BF965F5-E012-4653-E9CC-18547DBC50E2}"/>
              </a:ext>
            </a:extLst>
          </p:cNvPr>
          <p:cNvSpPr/>
          <p:nvPr/>
        </p:nvSpPr>
        <p:spPr>
          <a:xfrm>
            <a:off x="381000" y="4475746"/>
            <a:ext cx="9489373" cy="4331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97AAFA4-189D-91E6-012E-DF3AB1BA64AB}"/>
              </a:ext>
            </a:extLst>
          </p:cNvPr>
          <p:cNvSpPr txBox="1"/>
          <p:nvPr/>
        </p:nvSpPr>
        <p:spPr>
          <a:xfrm>
            <a:off x="770021" y="6136105"/>
            <a:ext cx="8145379" cy="457200"/>
          </a:xfrm>
          <a:prstGeom prst="rect">
            <a:avLst/>
          </a:prstGeom>
          <a:noFill/>
        </p:spPr>
        <p:txBody>
          <a:bodyPr wrap="square" rtlCol="0">
            <a:spAutoFit/>
          </a:bodyPr>
          <a:lstStyle/>
          <a:p>
            <a:endParaRPr lang="en-US" dirty="0"/>
          </a:p>
        </p:txBody>
      </p:sp>
      <p:sp>
        <p:nvSpPr>
          <p:cNvPr id="4" name="文本框 3">
            <a:extLst>
              <a:ext uri="{FF2B5EF4-FFF2-40B4-BE49-F238E27FC236}">
                <a16:creationId xmlns:a16="http://schemas.microsoft.com/office/drawing/2014/main" id="{F10D593D-07BF-4371-B451-BC1B6374289A}"/>
              </a:ext>
            </a:extLst>
          </p:cNvPr>
          <p:cNvSpPr txBox="1"/>
          <p:nvPr/>
        </p:nvSpPr>
        <p:spPr>
          <a:xfrm>
            <a:off x="770021" y="2073109"/>
            <a:ext cx="8711604" cy="923330"/>
          </a:xfrm>
          <a:prstGeom prst="rect">
            <a:avLst/>
          </a:prstGeom>
          <a:solidFill>
            <a:schemeClr val="tx2">
              <a:lumMod val="65000"/>
            </a:schemeClr>
          </a:solidFill>
        </p:spPr>
        <p:txBody>
          <a:bodyPr wrap="square" rtlCol="0">
            <a:spAutoFit/>
          </a:bodyPr>
          <a:lstStyle/>
          <a:p>
            <a:pPr algn="ctr"/>
            <a:r>
              <a:rPr lang="vi-VN" b="1" dirty="0"/>
              <a:t>Số Người Nhiễm Bệnh, Nhập Viện và Tử Vong Do COVID Lũy Kế Theo Sắc Tộc</a:t>
            </a:r>
            <a:endParaRPr lang="en-US" b="1" dirty="0"/>
          </a:p>
          <a:p>
            <a:pPr algn="ctr"/>
            <a:r>
              <a:rPr lang="vi-VN" b="1" dirty="0"/>
              <a:t> </a:t>
            </a:r>
          </a:p>
          <a:p>
            <a:pPr algn="ctr"/>
            <a:r>
              <a:rPr lang="vi-VN" dirty="0"/>
              <a:t>(tính đến ngày 1/30/23)</a:t>
            </a:r>
          </a:p>
        </p:txBody>
      </p:sp>
      <p:sp>
        <p:nvSpPr>
          <p:cNvPr id="6" name="文本框 5">
            <a:extLst>
              <a:ext uri="{FF2B5EF4-FFF2-40B4-BE49-F238E27FC236}">
                <a16:creationId xmlns:a16="http://schemas.microsoft.com/office/drawing/2014/main" id="{523EF831-6186-4378-8778-0B5DAEE7294D}"/>
              </a:ext>
            </a:extLst>
          </p:cNvPr>
          <p:cNvSpPr txBox="1"/>
          <p:nvPr/>
        </p:nvSpPr>
        <p:spPr>
          <a:xfrm>
            <a:off x="459395" y="3360167"/>
            <a:ext cx="1952428" cy="338554"/>
          </a:xfrm>
          <a:prstGeom prst="rect">
            <a:avLst/>
          </a:prstGeom>
          <a:solidFill>
            <a:schemeClr val="bg2"/>
          </a:solidFill>
        </p:spPr>
        <p:txBody>
          <a:bodyPr wrap="square" rtlCol="0">
            <a:spAutoFit/>
          </a:bodyPr>
          <a:lstStyle/>
          <a:p>
            <a:r>
              <a:rPr lang="vi-VN" sz="1600" b="1" dirty="0"/>
              <a:t>Sắc Tộc</a:t>
            </a:r>
          </a:p>
        </p:txBody>
      </p:sp>
      <p:sp>
        <p:nvSpPr>
          <p:cNvPr id="8" name="文本框 7">
            <a:extLst>
              <a:ext uri="{FF2B5EF4-FFF2-40B4-BE49-F238E27FC236}">
                <a16:creationId xmlns:a16="http://schemas.microsoft.com/office/drawing/2014/main" id="{B3551145-D42A-431C-909A-79917F5489E1}"/>
              </a:ext>
            </a:extLst>
          </p:cNvPr>
          <p:cNvSpPr txBox="1"/>
          <p:nvPr/>
        </p:nvSpPr>
        <p:spPr>
          <a:xfrm>
            <a:off x="3719934" y="3358660"/>
            <a:ext cx="2079174" cy="338554"/>
          </a:xfrm>
          <a:prstGeom prst="rect">
            <a:avLst/>
          </a:prstGeom>
          <a:solidFill>
            <a:schemeClr val="bg2"/>
          </a:solidFill>
        </p:spPr>
        <p:txBody>
          <a:bodyPr wrap="square" rtlCol="0">
            <a:spAutoFit/>
          </a:bodyPr>
          <a:lstStyle/>
          <a:p>
            <a:r>
              <a:rPr lang="vi-VN" sz="1600" b="1" dirty="0"/>
              <a:t>Số Người Nhiễm</a:t>
            </a:r>
          </a:p>
        </p:txBody>
      </p:sp>
      <p:sp>
        <p:nvSpPr>
          <p:cNvPr id="9" name="文本框 8">
            <a:extLst>
              <a:ext uri="{FF2B5EF4-FFF2-40B4-BE49-F238E27FC236}">
                <a16:creationId xmlns:a16="http://schemas.microsoft.com/office/drawing/2014/main" id="{2890D709-CC0B-4652-A58E-90A6B2F40944}"/>
              </a:ext>
            </a:extLst>
          </p:cNvPr>
          <p:cNvSpPr txBox="1"/>
          <p:nvPr/>
        </p:nvSpPr>
        <p:spPr>
          <a:xfrm>
            <a:off x="5924411" y="3374451"/>
            <a:ext cx="1952428" cy="338554"/>
          </a:xfrm>
          <a:prstGeom prst="rect">
            <a:avLst/>
          </a:prstGeom>
          <a:solidFill>
            <a:schemeClr val="bg2"/>
          </a:solidFill>
        </p:spPr>
        <p:txBody>
          <a:bodyPr wrap="square" rtlCol="0">
            <a:spAutoFit/>
          </a:bodyPr>
          <a:lstStyle/>
          <a:p>
            <a:r>
              <a:rPr lang="vi-VN" sz="1600" b="1" dirty="0"/>
              <a:t>Nhập Viện</a:t>
            </a:r>
          </a:p>
        </p:txBody>
      </p:sp>
      <p:sp>
        <p:nvSpPr>
          <p:cNvPr id="10" name="文本框 9">
            <a:extLst>
              <a:ext uri="{FF2B5EF4-FFF2-40B4-BE49-F238E27FC236}">
                <a16:creationId xmlns:a16="http://schemas.microsoft.com/office/drawing/2014/main" id="{8E5F562B-4786-493B-8254-D0FBABC48F7E}"/>
              </a:ext>
            </a:extLst>
          </p:cNvPr>
          <p:cNvSpPr txBox="1"/>
          <p:nvPr/>
        </p:nvSpPr>
        <p:spPr>
          <a:xfrm>
            <a:off x="8565790" y="3362816"/>
            <a:ext cx="1214387" cy="338554"/>
          </a:xfrm>
          <a:prstGeom prst="rect">
            <a:avLst/>
          </a:prstGeom>
          <a:solidFill>
            <a:schemeClr val="bg2"/>
          </a:solidFill>
        </p:spPr>
        <p:txBody>
          <a:bodyPr wrap="square" rtlCol="0">
            <a:spAutoFit/>
          </a:bodyPr>
          <a:lstStyle/>
          <a:p>
            <a:r>
              <a:rPr lang="vi-VN" sz="1600" b="1" dirty="0"/>
              <a:t>Tử Vong</a:t>
            </a:r>
          </a:p>
        </p:txBody>
      </p:sp>
      <p:sp>
        <p:nvSpPr>
          <p:cNvPr id="11" name="文本框 10">
            <a:extLst>
              <a:ext uri="{FF2B5EF4-FFF2-40B4-BE49-F238E27FC236}">
                <a16:creationId xmlns:a16="http://schemas.microsoft.com/office/drawing/2014/main" id="{24750FC9-F852-445D-B075-9A868AFA521A}"/>
              </a:ext>
            </a:extLst>
          </p:cNvPr>
          <p:cNvSpPr txBox="1"/>
          <p:nvPr/>
        </p:nvSpPr>
        <p:spPr>
          <a:xfrm>
            <a:off x="459302" y="3758346"/>
            <a:ext cx="3113892" cy="338554"/>
          </a:xfrm>
          <a:prstGeom prst="rect">
            <a:avLst/>
          </a:prstGeom>
          <a:solidFill>
            <a:schemeClr val="bg1"/>
          </a:solidFill>
        </p:spPr>
        <p:txBody>
          <a:bodyPr wrap="square" rtlCol="0">
            <a:spAutoFit/>
          </a:bodyPr>
          <a:lstStyle/>
          <a:p>
            <a:r>
              <a:rPr lang="vi-VN" sz="1600" dirty="0"/>
              <a:t>Người Mỹ Da Đen/Gốc Phi</a:t>
            </a:r>
          </a:p>
        </p:txBody>
      </p:sp>
      <p:sp>
        <p:nvSpPr>
          <p:cNvPr id="12" name="文本框 11">
            <a:extLst>
              <a:ext uri="{FF2B5EF4-FFF2-40B4-BE49-F238E27FC236}">
                <a16:creationId xmlns:a16="http://schemas.microsoft.com/office/drawing/2014/main" id="{B44D21A6-2EA1-47EE-9303-467B581B80D4}"/>
              </a:ext>
            </a:extLst>
          </p:cNvPr>
          <p:cNvSpPr txBox="1"/>
          <p:nvPr/>
        </p:nvSpPr>
        <p:spPr>
          <a:xfrm>
            <a:off x="432554" y="4135270"/>
            <a:ext cx="3182844" cy="338554"/>
          </a:xfrm>
          <a:prstGeom prst="rect">
            <a:avLst/>
          </a:prstGeom>
          <a:solidFill>
            <a:schemeClr val="bg1"/>
          </a:solidFill>
        </p:spPr>
        <p:txBody>
          <a:bodyPr wrap="square" rtlCol="0">
            <a:spAutoFit/>
          </a:bodyPr>
          <a:lstStyle/>
          <a:p>
            <a:r>
              <a:rPr lang="vi-VN" sz="1600" dirty="0"/>
              <a:t>Người Mỹ Gốc Tây Ban Nha</a:t>
            </a:r>
          </a:p>
        </p:txBody>
      </p:sp>
      <p:sp>
        <p:nvSpPr>
          <p:cNvPr id="13" name="文本框 12">
            <a:extLst>
              <a:ext uri="{FF2B5EF4-FFF2-40B4-BE49-F238E27FC236}">
                <a16:creationId xmlns:a16="http://schemas.microsoft.com/office/drawing/2014/main" id="{54583A92-3895-4AA8-8AF1-07E3BAEA3285}"/>
              </a:ext>
            </a:extLst>
          </p:cNvPr>
          <p:cNvSpPr txBox="1"/>
          <p:nvPr/>
        </p:nvSpPr>
        <p:spPr>
          <a:xfrm>
            <a:off x="429493" y="4523273"/>
            <a:ext cx="2932684" cy="338554"/>
          </a:xfrm>
          <a:prstGeom prst="rect">
            <a:avLst/>
          </a:prstGeom>
          <a:solidFill>
            <a:schemeClr val="bg1"/>
          </a:solidFill>
        </p:spPr>
        <p:txBody>
          <a:bodyPr wrap="square" rtlCol="0">
            <a:spAutoFit/>
          </a:bodyPr>
          <a:lstStyle/>
          <a:p>
            <a:r>
              <a:rPr lang="vi-VN" sz="1600"/>
              <a:t>Châu Á</a:t>
            </a:r>
          </a:p>
        </p:txBody>
      </p:sp>
      <p:sp>
        <p:nvSpPr>
          <p:cNvPr id="14" name="文本框 13">
            <a:extLst>
              <a:ext uri="{FF2B5EF4-FFF2-40B4-BE49-F238E27FC236}">
                <a16:creationId xmlns:a16="http://schemas.microsoft.com/office/drawing/2014/main" id="{EE1E7873-618A-4C4A-8BD7-5247C8CA62A2}"/>
              </a:ext>
            </a:extLst>
          </p:cNvPr>
          <p:cNvSpPr txBox="1"/>
          <p:nvPr/>
        </p:nvSpPr>
        <p:spPr>
          <a:xfrm>
            <a:off x="445234" y="4918737"/>
            <a:ext cx="2130641" cy="338554"/>
          </a:xfrm>
          <a:prstGeom prst="rect">
            <a:avLst/>
          </a:prstGeom>
          <a:solidFill>
            <a:schemeClr val="bg1"/>
          </a:solidFill>
        </p:spPr>
        <p:txBody>
          <a:bodyPr wrap="square" rtlCol="0">
            <a:spAutoFit/>
          </a:bodyPr>
          <a:lstStyle/>
          <a:p>
            <a:r>
              <a:rPr lang="vi-VN" sz="1600" dirty="0"/>
              <a:t>Người Da Trắng</a:t>
            </a:r>
          </a:p>
        </p:txBody>
      </p:sp>
      <p:sp>
        <p:nvSpPr>
          <p:cNvPr id="15" name="文本框 14">
            <a:extLst>
              <a:ext uri="{FF2B5EF4-FFF2-40B4-BE49-F238E27FC236}">
                <a16:creationId xmlns:a16="http://schemas.microsoft.com/office/drawing/2014/main" id="{029C9EF8-A346-4AEB-A9AD-782D32A117BA}"/>
              </a:ext>
            </a:extLst>
          </p:cNvPr>
          <p:cNvSpPr txBox="1"/>
          <p:nvPr/>
        </p:nvSpPr>
        <p:spPr>
          <a:xfrm>
            <a:off x="446622" y="5323484"/>
            <a:ext cx="2130641" cy="338554"/>
          </a:xfrm>
          <a:prstGeom prst="rect">
            <a:avLst/>
          </a:prstGeom>
          <a:solidFill>
            <a:schemeClr val="bg1"/>
          </a:solidFill>
        </p:spPr>
        <p:txBody>
          <a:bodyPr wrap="square" rtlCol="0">
            <a:spAutoFit/>
          </a:bodyPr>
          <a:lstStyle/>
          <a:p>
            <a:r>
              <a:rPr lang="vi-VN" sz="1600"/>
              <a:t>Khác/Không Biết*</a:t>
            </a:r>
          </a:p>
        </p:txBody>
      </p:sp>
      <p:sp>
        <p:nvSpPr>
          <p:cNvPr id="16" name="文本框 15">
            <a:extLst>
              <a:ext uri="{FF2B5EF4-FFF2-40B4-BE49-F238E27FC236}">
                <a16:creationId xmlns:a16="http://schemas.microsoft.com/office/drawing/2014/main" id="{0485792C-CF50-4CA9-A726-590595FA9B1C}"/>
              </a:ext>
            </a:extLst>
          </p:cNvPr>
          <p:cNvSpPr txBox="1"/>
          <p:nvPr/>
        </p:nvSpPr>
        <p:spPr>
          <a:xfrm>
            <a:off x="445327" y="5726479"/>
            <a:ext cx="2130641" cy="338554"/>
          </a:xfrm>
          <a:prstGeom prst="rect">
            <a:avLst/>
          </a:prstGeom>
          <a:solidFill>
            <a:schemeClr val="bg2"/>
          </a:solidFill>
        </p:spPr>
        <p:txBody>
          <a:bodyPr wrap="square" rtlCol="0">
            <a:spAutoFit/>
          </a:bodyPr>
          <a:lstStyle/>
          <a:p>
            <a:r>
              <a:rPr lang="vi-VN" sz="1600"/>
              <a:t>Tổng</a:t>
            </a:r>
          </a:p>
        </p:txBody>
      </p:sp>
    </p:spTree>
    <p:extLst>
      <p:ext uri="{BB962C8B-B14F-4D97-AF65-F5344CB8AC3E}">
        <p14:creationId xmlns:p14="http://schemas.microsoft.com/office/powerpoint/2010/main" val="50433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B374-E8FC-A988-BB35-1740ED8D30AE}"/>
              </a:ext>
            </a:extLst>
          </p:cNvPr>
          <p:cNvSpPr>
            <a:spLocks noGrp="1"/>
          </p:cNvSpPr>
          <p:nvPr>
            <p:ph type="title"/>
          </p:nvPr>
        </p:nvSpPr>
        <p:spPr>
          <a:xfrm>
            <a:off x="452780" y="168442"/>
            <a:ext cx="8596668" cy="810126"/>
          </a:xfrm>
        </p:spPr>
        <p:txBody>
          <a:bodyPr>
            <a:normAutofit/>
          </a:bodyPr>
          <a:lstStyle/>
          <a:p>
            <a:r>
              <a:rPr lang="vi-VN" sz="4000" dirty="0"/>
              <a:t>Đại Dịch vẫn CHƯA Kết Thúc *</a:t>
            </a:r>
          </a:p>
        </p:txBody>
      </p:sp>
      <p:sp>
        <p:nvSpPr>
          <p:cNvPr id="3" name="Content Placeholder 2">
            <a:extLst>
              <a:ext uri="{FF2B5EF4-FFF2-40B4-BE49-F238E27FC236}">
                <a16:creationId xmlns:a16="http://schemas.microsoft.com/office/drawing/2014/main" id="{64F8BCD9-645E-AE9D-49AD-DE4C0D9CEAF9}"/>
              </a:ext>
            </a:extLst>
          </p:cNvPr>
          <p:cNvSpPr>
            <a:spLocks noGrp="1"/>
          </p:cNvSpPr>
          <p:nvPr>
            <p:ph idx="1"/>
          </p:nvPr>
        </p:nvSpPr>
        <p:spPr>
          <a:xfrm>
            <a:off x="677863" y="873801"/>
            <a:ext cx="9156700" cy="5590674"/>
          </a:xfrm>
        </p:spPr>
        <p:txBody>
          <a:bodyPr>
            <a:noAutofit/>
          </a:bodyPr>
          <a:lstStyle/>
          <a:p>
            <a:r>
              <a:rPr lang="vi-VN" sz="2000" dirty="0"/>
              <a:t>Ở Philadelphia, cấp độ dịch trong cộng đồng ở mức </a:t>
            </a:r>
            <a:r>
              <a:rPr lang="vi-VN" sz="2000" dirty="0">
                <a:solidFill>
                  <a:srgbClr val="FF0000"/>
                </a:solidFill>
              </a:rPr>
              <a:t>Trung Bình</a:t>
            </a:r>
            <a:r>
              <a:rPr lang="vi-VN" sz="2000" dirty="0"/>
              <a:t>.</a:t>
            </a:r>
          </a:p>
          <a:p>
            <a:pPr lvl="1">
              <a:buFont typeface="Wingdings" panose="05000000000000000000" pitchFamily="2" charset="2"/>
              <a:buChar char="v"/>
            </a:pPr>
            <a:r>
              <a:rPr lang="vi-VN" sz="2000" dirty="0"/>
              <a:t>Hiện tại, </a:t>
            </a:r>
            <a:r>
              <a:rPr lang="vi-VN" sz="2000" dirty="0">
                <a:highlight>
                  <a:srgbClr val="FFFF00"/>
                </a:highlight>
              </a:rPr>
              <a:t>16.8%</a:t>
            </a:r>
            <a:r>
              <a:rPr lang="vi-VN" sz="2000" dirty="0"/>
              <a:t> tổng số xét nghiệm </a:t>
            </a:r>
            <a:r>
              <a:rPr lang="vi-VN" sz="2000" dirty="0">
                <a:highlight>
                  <a:srgbClr val="FFFF00"/>
                </a:highlight>
              </a:rPr>
              <a:t>PCR</a:t>
            </a:r>
            <a:r>
              <a:rPr lang="vi-VN" sz="2000" dirty="0"/>
              <a:t> tại Philadelphia cho kết quả dương tính</a:t>
            </a:r>
          </a:p>
          <a:p>
            <a:pPr lvl="1">
              <a:buFont typeface="Wingdings" panose="05000000000000000000" pitchFamily="2" charset="2"/>
              <a:buChar char="v"/>
            </a:pPr>
            <a:r>
              <a:rPr lang="vi-VN" sz="2000" dirty="0"/>
              <a:t>Tỷ lệ số người nhiễm trung bình trong tuần qua: </a:t>
            </a:r>
            <a:r>
              <a:rPr lang="vi-VN" sz="2000" dirty="0">
                <a:highlight>
                  <a:srgbClr val="FFFF00"/>
                </a:highlight>
              </a:rPr>
              <a:t>91.2 trên mỗi 100,000 người</a:t>
            </a:r>
            <a:r>
              <a:rPr lang="vi-VN" sz="2000" dirty="0"/>
              <a:t>               </a:t>
            </a:r>
          </a:p>
          <a:p>
            <a:pPr lvl="1">
              <a:buFont typeface="Wingdings" panose="05000000000000000000" pitchFamily="2" charset="2"/>
              <a:buChar char="v"/>
            </a:pPr>
            <a:r>
              <a:rPr lang="vi-VN" sz="2000" dirty="0"/>
              <a:t>Số ca nhiễm trung bình hàng ngày: </a:t>
            </a:r>
            <a:r>
              <a:rPr lang="vi-VN" sz="2000" dirty="0">
                <a:highlight>
                  <a:srgbClr val="FFFF00"/>
                </a:highlight>
              </a:rPr>
              <a:t>209</a:t>
            </a:r>
          </a:p>
          <a:p>
            <a:pPr lvl="3">
              <a:buFont typeface="Wingdings" panose="05000000000000000000" pitchFamily="2" charset="2"/>
              <a:buChar char="v"/>
            </a:pPr>
            <a:r>
              <a:rPr lang="vi-VN" sz="2000" dirty="0"/>
              <a:t>Số người nhiễm vào tháng 2 năm 2022 là gần gấp đôi con số này.</a:t>
            </a:r>
          </a:p>
          <a:p>
            <a:pPr lvl="3">
              <a:buFont typeface="Wingdings" panose="05000000000000000000" pitchFamily="2" charset="2"/>
              <a:buChar char="v"/>
            </a:pPr>
            <a:r>
              <a:rPr lang="vi-VN" sz="2000" dirty="0"/>
              <a:t>Số liệu này chưa bao gồm số ca dương tính được xác định qua các xét nghiệm tại nhà.</a:t>
            </a:r>
          </a:p>
          <a:p>
            <a:pPr lvl="1">
              <a:buFont typeface="Wingdings" panose="05000000000000000000" pitchFamily="2" charset="2"/>
              <a:buChar char="v"/>
            </a:pPr>
            <a:r>
              <a:rPr lang="vi-VN" sz="2000" dirty="0"/>
              <a:t>Hiện tại có </a:t>
            </a:r>
            <a:r>
              <a:rPr lang="vi-VN" sz="2000" dirty="0">
                <a:highlight>
                  <a:srgbClr val="FFFF00"/>
                </a:highlight>
              </a:rPr>
              <a:t>231</a:t>
            </a:r>
            <a:r>
              <a:rPr lang="vi-VN" sz="2000" dirty="0"/>
              <a:t> người nhập viện do COVID ở Philadelphia</a:t>
            </a:r>
          </a:p>
          <a:p>
            <a:pPr lvl="1">
              <a:buFont typeface="Wingdings" panose="05000000000000000000" pitchFamily="2" charset="2"/>
              <a:buChar char="v"/>
            </a:pPr>
            <a:r>
              <a:rPr lang="vi-VN" sz="2000" dirty="0"/>
              <a:t>Đã có </a:t>
            </a:r>
            <a:r>
              <a:rPr lang="vi-VN" sz="2000" dirty="0">
                <a:highlight>
                  <a:srgbClr val="FFFF00"/>
                </a:highlight>
              </a:rPr>
              <a:t>16</a:t>
            </a:r>
            <a:r>
              <a:rPr lang="vi-VN" sz="2000" dirty="0"/>
              <a:t> người tử vong do COVID trong tuần trước.</a:t>
            </a:r>
          </a:p>
          <a:p>
            <a:pPr lvl="1">
              <a:buFont typeface="Wingdings" panose="05000000000000000000" pitchFamily="2" charset="2"/>
              <a:buChar char="v"/>
            </a:pPr>
            <a:r>
              <a:rPr lang="vi-VN" sz="2000" dirty="0"/>
              <a:t>COVID-19 có thể nhẹ hoặc nghiêm trọng và cũng có thể gây ra các vấn đề sức khỏe lâu dài cho những người đã khỏi bệnh. Điều này được gọi là </a:t>
            </a:r>
            <a:r>
              <a:rPr lang="vi-VN" sz="2000" dirty="0">
                <a:highlight>
                  <a:srgbClr val="FFFF00"/>
                </a:highlight>
              </a:rPr>
              <a:t>“hội chứng hậu COVID”.</a:t>
            </a:r>
          </a:p>
          <a:p>
            <a:pPr marL="0" indent="0">
              <a:buNone/>
            </a:pPr>
            <a:r>
              <a:rPr lang="vi-VN" sz="1600" dirty="0"/>
              <a:t>*(https://www.phila.gov/programs/coronavirus-disease-2019-covid-19/updates/</a:t>
            </a:r>
          </a:p>
          <a:p>
            <a:endParaRPr lang="en-US" sz="1600" dirty="0"/>
          </a:p>
          <a:p>
            <a:endParaRPr lang="en-US" sz="1600" dirty="0"/>
          </a:p>
          <a:p>
            <a:endParaRPr lang="en-US" sz="1600" dirty="0"/>
          </a:p>
        </p:txBody>
      </p:sp>
    </p:spTree>
    <p:extLst>
      <p:ext uri="{BB962C8B-B14F-4D97-AF65-F5344CB8AC3E}">
        <p14:creationId xmlns:p14="http://schemas.microsoft.com/office/powerpoint/2010/main" val="69571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CBB6-75F6-A557-DD3C-84B34ECFB5B9}"/>
              </a:ext>
            </a:extLst>
          </p:cNvPr>
          <p:cNvSpPr>
            <a:spLocks noGrp="1"/>
          </p:cNvSpPr>
          <p:nvPr>
            <p:ph type="title"/>
          </p:nvPr>
        </p:nvSpPr>
        <p:spPr>
          <a:xfrm>
            <a:off x="162480" y="600075"/>
            <a:ext cx="10314517" cy="677779"/>
          </a:xfrm>
        </p:spPr>
        <p:txBody>
          <a:bodyPr>
            <a:noAutofit/>
          </a:bodyPr>
          <a:lstStyle/>
          <a:p>
            <a:r>
              <a:rPr lang="vi-VN" dirty="0"/>
              <a:t>Dữ Liệu Hiện Tại: COVID-19 trong Cộng Đồng Châu Á</a:t>
            </a:r>
          </a:p>
        </p:txBody>
      </p:sp>
      <p:sp>
        <p:nvSpPr>
          <p:cNvPr id="3" name="Content Placeholder 2">
            <a:extLst>
              <a:ext uri="{FF2B5EF4-FFF2-40B4-BE49-F238E27FC236}">
                <a16:creationId xmlns:a16="http://schemas.microsoft.com/office/drawing/2014/main" id="{CB8017FB-4932-D9F0-674B-1455CB5EAEA6}"/>
              </a:ext>
            </a:extLst>
          </p:cNvPr>
          <p:cNvSpPr>
            <a:spLocks noGrp="1"/>
          </p:cNvSpPr>
          <p:nvPr>
            <p:ph idx="1"/>
          </p:nvPr>
        </p:nvSpPr>
        <p:spPr>
          <a:xfrm>
            <a:off x="677333" y="1628274"/>
            <a:ext cx="9284813" cy="5229726"/>
          </a:xfrm>
        </p:spPr>
        <p:txBody>
          <a:bodyPr>
            <a:normAutofit fontScale="92500"/>
          </a:bodyPr>
          <a:lstStyle/>
          <a:p>
            <a:pPr>
              <a:lnSpc>
                <a:spcPct val="150000"/>
              </a:lnSpc>
            </a:pPr>
            <a:r>
              <a:rPr lang="vi-VN" sz="3600" dirty="0"/>
              <a:t>Số xét nghiệm PCR đã thực hiện: 7.2 người trên mỗi 10,000 người (1/22/23)</a:t>
            </a:r>
          </a:p>
          <a:p>
            <a:pPr>
              <a:lnSpc>
                <a:spcPct val="150000"/>
              </a:lnSpc>
            </a:pPr>
            <a:r>
              <a:rPr lang="vi-VN" sz="3600" dirty="0"/>
              <a:t>Số người nhiễm: 4.3 trên mỗi 10,000 (1/15/23)</a:t>
            </a:r>
          </a:p>
          <a:p>
            <a:pPr>
              <a:lnSpc>
                <a:spcPct val="150000"/>
              </a:lnSpc>
            </a:pPr>
            <a:r>
              <a:rPr lang="vi-VN" sz="3600" dirty="0"/>
              <a:t>Nhập Viện: 0.2 trên mỗi 10,000 (1/1/23)</a:t>
            </a:r>
          </a:p>
          <a:p>
            <a:pPr>
              <a:lnSpc>
                <a:spcPct val="150000"/>
              </a:lnSpc>
            </a:pPr>
            <a:r>
              <a:rPr lang="vi-VN" sz="3600" dirty="0"/>
              <a:t>Tử vong: 0.1 trên mỗi 10,000 (12/25/22)</a:t>
            </a:r>
          </a:p>
          <a:p>
            <a:pPr marL="0" indent="0">
              <a:lnSpc>
                <a:spcPct val="150000"/>
              </a:lnSpc>
              <a:buNone/>
            </a:pPr>
            <a:r>
              <a:rPr lang="vi-VN" sz="2200" dirty="0"/>
              <a:t>*(https://www.phila.gov/programs/coronavirus-disease-2019-covid-19/updates</a:t>
            </a:r>
          </a:p>
          <a:p>
            <a:pPr>
              <a:lnSpc>
                <a:spcPct val="150000"/>
              </a:lnSpc>
            </a:pPr>
            <a:endParaRPr lang="en-US" sz="2400" dirty="0"/>
          </a:p>
          <a:p>
            <a:endParaRPr lang="en-US" sz="2400" dirty="0"/>
          </a:p>
        </p:txBody>
      </p:sp>
    </p:spTree>
    <p:extLst>
      <p:ext uri="{BB962C8B-B14F-4D97-AF65-F5344CB8AC3E}">
        <p14:creationId xmlns:p14="http://schemas.microsoft.com/office/powerpoint/2010/main" val="268233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6520E-70F0-79C7-67C2-7BBE4CA6319C}"/>
              </a:ext>
            </a:extLst>
          </p:cNvPr>
          <p:cNvSpPr>
            <a:spLocks noGrp="1"/>
          </p:cNvSpPr>
          <p:nvPr>
            <p:ph type="title"/>
          </p:nvPr>
        </p:nvSpPr>
        <p:spPr/>
        <p:txBody>
          <a:bodyPr/>
          <a:lstStyle/>
          <a:p>
            <a:r>
              <a:rPr lang="vi-VN"/>
              <a:t>Biến Thể là gì và Chúng Ta Có Nên Quan Tâm?</a:t>
            </a:r>
          </a:p>
        </p:txBody>
      </p:sp>
      <p:graphicFrame>
        <p:nvGraphicFramePr>
          <p:cNvPr id="4" name="Content Placeholder 3">
            <a:extLst>
              <a:ext uri="{FF2B5EF4-FFF2-40B4-BE49-F238E27FC236}">
                <a16:creationId xmlns:a16="http://schemas.microsoft.com/office/drawing/2014/main" id="{D652589A-1412-7806-6A2D-1348162EA313}"/>
              </a:ext>
            </a:extLst>
          </p:cNvPr>
          <p:cNvGraphicFramePr>
            <a:graphicFrameLocks noGrp="1"/>
          </p:cNvGraphicFramePr>
          <p:nvPr>
            <p:ph idx="1"/>
            <p:extLst>
              <p:ext uri="{D42A27DB-BD31-4B8C-83A1-F6EECF244321}">
                <p14:modId xmlns:p14="http://schemas.microsoft.com/office/powerpoint/2010/main" val="1042970686"/>
              </p:ext>
            </p:extLst>
          </p:nvPr>
        </p:nvGraphicFramePr>
        <p:xfrm>
          <a:off x="600422" y="1434196"/>
          <a:ext cx="8596668" cy="5325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4282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4763DA-93BC-E094-C438-0E71720ED48A}"/>
              </a:ext>
            </a:extLst>
          </p:cNvPr>
          <p:cNvSpPr>
            <a:spLocks noGrp="1"/>
          </p:cNvSpPr>
          <p:nvPr>
            <p:ph idx="1"/>
          </p:nvPr>
        </p:nvSpPr>
        <p:spPr>
          <a:xfrm>
            <a:off x="-13784" y="495301"/>
            <a:ext cx="7528306" cy="7343774"/>
          </a:xfrm>
        </p:spPr>
        <p:txBody>
          <a:bodyPr anchor="ctr">
            <a:normAutofit/>
          </a:bodyPr>
          <a:lstStyle/>
          <a:p>
            <a:pPr>
              <a:lnSpc>
                <a:spcPct val="90000"/>
              </a:lnSpc>
            </a:pPr>
            <a:r>
              <a:rPr lang="vi-VN" sz="2000" dirty="0"/>
              <a:t>Vắc-xin giúp quý vị không bị bệnh nghiêm trọng, nhập viện và tử vong.</a:t>
            </a:r>
          </a:p>
          <a:p>
            <a:pPr lvl="1">
              <a:lnSpc>
                <a:spcPct val="90000"/>
              </a:lnSpc>
              <a:buFont typeface="Wingdings" panose="05000000000000000000" pitchFamily="2" charset="2"/>
              <a:buChar char="v"/>
            </a:pPr>
            <a:r>
              <a:rPr lang="vi-VN" sz="2000" dirty="0"/>
              <a:t>Mặc dù quý vị vẫn có thể nhiễm bệnh, nhưng quý vị ít có khả năng phải chịu hậu quả nghiêm trọng.</a:t>
            </a:r>
          </a:p>
          <a:p>
            <a:pPr>
              <a:lnSpc>
                <a:spcPct val="90000"/>
              </a:lnSpc>
            </a:pPr>
            <a:r>
              <a:rPr lang="vi-VN" sz="2400" dirty="0"/>
              <a:t>Quý vị được </a:t>
            </a:r>
            <a:r>
              <a:rPr lang="vi-VN" sz="2400" dirty="0">
                <a:highlight>
                  <a:srgbClr val="FFFF00"/>
                </a:highlight>
              </a:rPr>
              <a:t>tiêm chủng đầy đủ </a:t>
            </a:r>
            <a:r>
              <a:rPr lang="vi-VN" sz="2400" dirty="0"/>
              <a:t>khi quý vị đã nhận được:</a:t>
            </a:r>
          </a:p>
          <a:p>
            <a:pPr lvl="1">
              <a:lnSpc>
                <a:spcPct val="90000"/>
              </a:lnSpc>
              <a:buFont typeface="Wingdings" panose="05000000000000000000" pitchFamily="2" charset="2"/>
              <a:buChar char="v"/>
            </a:pPr>
            <a:r>
              <a:rPr lang="vi-VN" sz="2400" dirty="0"/>
              <a:t>2 liều vắc-xin cơ bản </a:t>
            </a:r>
            <a:r>
              <a:rPr lang="vi-VN" sz="2400" dirty="0">
                <a:highlight>
                  <a:srgbClr val="FFFF00"/>
                </a:highlight>
              </a:rPr>
              <a:t>VÀ</a:t>
            </a:r>
          </a:p>
          <a:p>
            <a:pPr lvl="1">
              <a:lnSpc>
                <a:spcPct val="90000"/>
              </a:lnSpc>
              <a:buFont typeface="Wingdings" panose="05000000000000000000" pitchFamily="2" charset="2"/>
              <a:buChar char="v"/>
            </a:pPr>
            <a:r>
              <a:rPr lang="vi-VN" sz="2400" dirty="0"/>
              <a:t>1 liều tăng cường lưỡng trị mới </a:t>
            </a:r>
          </a:p>
          <a:p>
            <a:pPr>
              <a:lnSpc>
                <a:spcPct val="90000"/>
              </a:lnSpc>
            </a:pPr>
            <a:r>
              <a:rPr lang="vi-VN" sz="2400" dirty="0"/>
              <a:t>Tại Philadelphia, 64% dân số đã được tiêm các liều vắc-xin cơ bản, nhưng chỉ 13% dân số được tiêm liều tăng cường lưỡng trị mới.</a:t>
            </a:r>
          </a:p>
          <a:p>
            <a:pPr lvl="1">
              <a:lnSpc>
                <a:spcPct val="90000"/>
              </a:lnSpc>
              <a:buFont typeface="Wingdings" panose="05000000000000000000" pitchFamily="2" charset="2"/>
              <a:buChar char="v"/>
            </a:pPr>
            <a:r>
              <a:rPr lang="vi-VN" sz="2200" b="1" dirty="0">
                <a:solidFill>
                  <a:srgbClr val="FF0000"/>
                </a:solidFill>
              </a:rPr>
              <a:t>Trong cộng đồng người Châu Á ở Philadelphia, chỉ có 14% đã tiêm liều tăng cường lưỡng trị mới.</a:t>
            </a:r>
          </a:p>
          <a:p>
            <a:pPr>
              <a:lnSpc>
                <a:spcPct val="90000"/>
              </a:lnSpc>
            </a:pPr>
            <a:r>
              <a:rPr lang="vi-VN" sz="2400" dirty="0"/>
              <a:t>Nếu quý vị bị nhiễm bệnh, quý vị có thể yêu cầu bác sĩ kê đơn thuốc kháng virus, Paxlovid. Quý vị cần dùng thuốc này trong vòng 5 ngày đầu tiên sau khi bị bệnh. </a:t>
            </a:r>
          </a:p>
          <a:p>
            <a:pPr>
              <a:lnSpc>
                <a:spcPct val="90000"/>
              </a:lnSpc>
            </a:pPr>
            <a:endParaRPr lang="en-US" sz="2400" dirty="0"/>
          </a:p>
          <a:p>
            <a:pPr>
              <a:lnSpc>
                <a:spcPct val="90000"/>
              </a:lnSpc>
            </a:pPr>
            <a:endParaRPr lang="en-US" sz="2400" dirty="0"/>
          </a:p>
          <a:p>
            <a:pPr lvl="1">
              <a:lnSpc>
                <a:spcPct val="90000"/>
              </a:lnSpc>
            </a:pPr>
            <a:endParaRPr lang="en-US" sz="17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C6A3E92-B486-4FE1-C51A-7F2A8893E47D}"/>
              </a:ext>
            </a:extLst>
          </p:cNvPr>
          <p:cNvSpPr>
            <a:spLocks noGrp="1"/>
          </p:cNvSpPr>
          <p:nvPr>
            <p:ph type="title"/>
          </p:nvPr>
        </p:nvSpPr>
        <p:spPr>
          <a:xfrm>
            <a:off x="7829658" y="1253067"/>
            <a:ext cx="3371742" cy="4351866"/>
          </a:xfrm>
        </p:spPr>
        <p:txBody>
          <a:bodyPr anchor="ctr">
            <a:normAutofit/>
          </a:bodyPr>
          <a:lstStyle/>
          <a:p>
            <a:r>
              <a:rPr lang="vi-VN" dirty="0">
                <a:solidFill>
                  <a:schemeClr val="bg1"/>
                </a:solidFill>
              </a:rPr>
              <a:t>Tin Tốt (nhưng chúng ta có thể làm tốt hơn!)</a:t>
            </a:r>
          </a:p>
        </p:txBody>
      </p:sp>
    </p:spTree>
    <p:extLst>
      <p:ext uri="{BB962C8B-B14F-4D97-AF65-F5344CB8AC3E}">
        <p14:creationId xmlns:p14="http://schemas.microsoft.com/office/powerpoint/2010/main" val="199043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76AF-7D92-8BC9-D292-940768D70B2F}"/>
              </a:ext>
            </a:extLst>
          </p:cNvPr>
          <p:cNvSpPr>
            <a:spLocks noGrp="1"/>
          </p:cNvSpPr>
          <p:nvPr>
            <p:ph type="title"/>
          </p:nvPr>
        </p:nvSpPr>
        <p:spPr>
          <a:xfrm>
            <a:off x="677334" y="236621"/>
            <a:ext cx="8596668" cy="1320800"/>
          </a:xfrm>
        </p:spPr>
        <p:txBody>
          <a:bodyPr/>
          <a:lstStyle/>
          <a:p>
            <a:r>
              <a:rPr lang="vi-VN"/>
              <a:t>Vắc-xin và Liều Tăng Cường</a:t>
            </a:r>
          </a:p>
        </p:txBody>
      </p:sp>
      <p:sp>
        <p:nvSpPr>
          <p:cNvPr id="3" name="Content Placeholder 2">
            <a:extLst>
              <a:ext uri="{FF2B5EF4-FFF2-40B4-BE49-F238E27FC236}">
                <a16:creationId xmlns:a16="http://schemas.microsoft.com/office/drawing/2014/main" id="{FB7BF54E-705C-23B8-4341-39393292A513}"/>
              </a:ext>
            </a:extLst>
          </p:cNvPr>
          <p:cNvSpPr>
            <a:spLocks noGrp="1"/>
          </p:cNvSpPr>
          <p:nvPr>
            <p:ph idx="1"/>
          </p:nvPr>
        </p:nvSpPr>
        <p:spPr>
          <a:xfrm>
            <a:off x="677334" y="897021"/>
            <a:ext cx="8596668" cy="5588000"/>
          </a:xfrm>
        </p:spPr>
        <p:txBody>
          <a:bodyPr>
            <a:noAutofit/>
          </a:bodyPr>
          <a:lstStyle/>
          <a:p>
            <a:r>
              <a:rPr lang="vi-VN" sz="2800" dirty="0"/>
              <a:t>Các nhà cung cấp dịch vụ chăm sóc chính, trung tâm y tế và nhà thuốc sẽ chỉ cung cấp liều tăng cường lưỡng trị mới cho tất cả những người từ 5 tuổi trở lên. </a:t>
            </a:r>
          </a:p>
          <a:p>
            <a:pPr lvl="1"/>
            <a:r>
              <a:rPr lang="vi-VN" sz="2600" dirty="0"/>
              <a:t>Liều tăng cường ban đầu không còn có sẵn nữa.</a:t>
            </a:r>
          </a:p>
          <a:p>
            <a:r>
              <a:rPr lang="vi-VN" sz="2800" dirty="0"/>
              <a:t>Những người từ 5 tuổi trở lên có thể tiêm liều tăng cường nếu:</a:t>
            </a:r>
          </a:p>
          <a:p>
            <a:pPr lvl="1">
              <a:buFont typeface="Wingdings" panose="05000000000000000000" pitchFamily="2" charset="2"/>
              <a:buChar char="v"/>
            </a:pPr>
            <a:r>
              <a:rPr lang="vi-VN" sz="2800" dirty="0"/>
              <a:t>ít nhất 2 tháng đã trôi qua kể từ khi họ hoàn thành các liều cơ bản, hoặc</a:t>
            </a:r>
          </a:p>
          <a:p>
            <a:pPr lvl="1">
              <a:buFont typeface="Wingdings" panose="05000000000000000000" pitchFamily="2" charset="2"/>
              <a:buChar char="v"/>
            </a:pPr>
            <a:r>
              <a:rPr lang="vi-VN" sz="2800" dirty="0"/>
              <a:t>ít nhất 2 tháng đã trôi qua kể từ khi họ nhận liều tăng cường mRNA (đơn trị) ban đầu.</a:t>
            </a:r>
          </a:p>
          <a:p>
            <a:pPr marL="457200" lvl="1" indent="0">
              <a:buNone/>
            </a:pPr>
            <a:r>
              <a:rPr lang="vi-VN" dirty="0"/>
              <a:t>*Dành cho trẻ em từ 6 tháng đến 4 tuổi đã hoàn thành các liều tiêm cơ bản của Moderna và đã ít nhất 2 tháng kể từ liều gần nhất.</a:t>
            </a:r>
          </a:p>
        </p:txBody>
      </p:sp>
    </p:spTree>
    <p:extLst>
      <p:ext uri="{BB962C8B-B14F-4D97-AF65-F5344CB8AC3E}">
        <p14:creationId xmlns:p14="http://schemas.microsoft.com/office/powerpoint/2010/main" val="250696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68D072-5164-E6C4-C7D0-C2C0844AC4DB}"/>
              </a:ext>
            </a:extLst>
          </p:cNvPr>
          <p:cNvSpPr>
            <a:spLocks noGrp="1"/>
          </p:cNvSpPr>
          <p:nvPr>
            <p:ph idx="1"/>
          </p:nvPr>
        </p:nvSpPr>
        <p:spPr>
          <a:xfrm>
            <a:off x="3176" y="435836"/>
            <a:ext cx="7528306" cy="6849531"/>
          </a:xfrm>
        </p:spPr>
        <p:txBody>
          <a:bodyPr anchor="ctr">
            <a:normAutofit fontScale="92500" lnSpcReduction="10000"/>
          </a:bodyPr>
          <a:lstStyle/>
          <a:p>
            <a:endParaRPr lang="en-US" sz="2800" dirty="0"/>
          </a:p>
          <a:p>
            <a:r>
              <a:rPr lang="vi-VN" sz="2800"/>
              <a:t>Chúng ta sẽ phải học cách chung sống với COVID, nghĩa là căn bệnh này sẽ được coi là “bệnh đặc hữu”.</a:t>
            </a:r>
          </a:p>
          <a:p>
            <a:pPr lvl="1">
              <a:buFont typeface="Wingdings" panose="05000000000000000000" pitchFamily="2" charset="2"/>
              <a:buChar char="v"/>
            </a:pPr>
            <a:r>
              <a:rPr lang="vi-VN" sz="2600"/>
              <a:t>Chúng ta đã học cách làm điều này với các bệnh về đường hô hấp khác như cúm và RSV.</a:t>
            </a:r>
          </a:p>
          <a:p>
            <a:pPr lvl="1">
              <a:buFont typeface="Wingdings" panose="05000000000000000000" pitchFamily="2" charset="2"/>
              <a:buChar char="v"/>
            </a:pPr>
            <a:r>
              <a:rPr lang="vi-VN" sz="2600"/>
              <a:t>Có thể chúng ta sẽ cần tiêm liều tăng cường hàng năm để duy trì khả năng miễn dịch, nhưng khác với bệnh cúm, sẽ có ít phỏng đoán hơn về thành phần của vắc-xin (hãy nhớ rằng các biến thể đều có liên quan với nhau).</a:t>
            </a:r>
          </a:p>
          <a:p>
            <a:r>
              <a:rPr lang="vi-VN" sz="2800"/>
              <a:t>Hội Chứng Hậu COVID</a:t>
            </a:r>
          </a:p>
          <a:p>
            <a:pPr lvl="1">
              <a:buFont typeface="Wingdings" panose="05000000000000000000" pitchFamily="2" charset="2"/>
              <a:buChar char="v"/>
            </a:pPr>
            <a:r>
              <a:rPr lang="vi-VN" sz="2600"/>
              <a:t>Một số người vẫn có các triệu chứng kéo dài dù chỉ nhiễm bệnh nhẹ.</a:t>
            </a:r>
          </a:p>
          <a:p>
            <a:pPr lvl="1">
              <a:buFont typeface="Wingdings" panose="05000000000000000000" pitchFamily="2" charset="2"/>
              <a:buChar char="v"/>
            </a:pPr>
            <a:r>
              <a:rPr lang="vi-VN" sz="2600"/>
              <a:t>Quý vị sẽ giảm 50% khả năng mắc hội chứng hậu COVID nếu quý vị đã được chích ngừa.</a:t>
            </a:r>
          </a:p>
          <a:p>
            <a:endParaRPr lang="en-US" dirty="0"/>
          </a:p>
          <a:p>
            <a:endParaRPr lang="en-US" dirty="0"/>
          </a:p>
          <a:p>
            <a:endParaRPr lang="en-US"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AA40B67-4A74-52BC-9C8E-2F0BBD8930B2}"/>
              </a:ext>
            </a:extLst>
          </p:cNvPr>
          <p:cNvSpPr>
            <a:spLocks noGrp="1"/>
          </p:cNvSpPr>
          <p:nvPr>
            <p:ph type="title"/>
          </p:nvPr>
        </p:nvSpPr>
        <p:spPr>
          <a:xfrm>
            <a:off x="7829658" y="1253067"/>
            <a:ext cx="3371742" cy="4351866"/>
          </a:xfrm>
        </p:spPr>
        <p:txBody>
          <a:bodyPr anchor="ctr">
            <a:normAutofit/>
          </a:bodyPr>
          <a:lstStyle/>
          <a:p>
            <a:r>
              <a:rPr lang="vi-VN">
                <a:solidFill>
                  <a:schemeClr val="bg1"/>
                </a:solidFill>
              </a:rPr>
              <a:t>Tiếp Theo</a:t>
            </a:r>
          </a:p>
        </p:txBody>
      </p:sp>
    </p:spTree>
    <p:extLst>
      <p:ext uri="{BB962C8B-B14F-4D97-AF65-F5344CB8AC3E}">
        <p14:creationId xmlns:p14="http://schemas.microsoft.com/office/powerpoint/2010/main" val="1684858886"/>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FFFFFF"/>
      </a:dk2>
      <a:lt2>
        <a:srgbClr val="EBEBEB"/>
      </a:lt2>
      <a:accent1>
        <a:srgbClr val="0070C0"/>
      </a:accent1>
      <a:accent2>
        <a:srgbClr val="F0D577"/>
      </a:accent2>
      <a:accent3>
        <a:srgbClr val="F0D577"/>
      </a:accent3>
      <a:accent4>
        <a:srgbClr val="0070C0"/>
      </a:accent4>
      <a:accent5>
        <a:srgbClr val="F0D577"/>
      </a:accent5>
      <a:accent6>
        <a:srgbClr val="0070C0"/>
      </a:accent6>
      <a:hlink>
        <a:srgbClr val="000000"/>
      </a:hlink>
      <a:folHlink>
        <a:srgbClr val="000000"/>
      </a:folHlink>
    </a:clrScheme>
    <a:fontScheme name="Facet">
      <a:majorFont>
        <a:latin typeface="Arial" panose="020B0603020202020204"/>
        <a:ea typeface=""/>
        <a:cs typeface=""/>
      </a:majorFont>
      <a:minorFont>
        <a:latin typeface="Arial" panose="020B0603020202020204"/>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F0302020204030204"/>
        <a:ea typeface=""/>
        <a:cs typeface=""/>
      </a:majorFont>
      <a:minorFont>
        <a:latin typeface="Arial" panose="020F0502020204030204"/>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857</TotalTime>
  <Words>1349</Words>
  <Application>Microsoft Office PowerPoint</Application>
  <PresentationFormat>Widescreen</PresentationFormat>
  <Paragraphs>102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Wingdings</vt:lpstr>
      <vt:lpstr>Wingdings 3</vt:lpstr>
      <vt:lpstr>Facet</vt:lpstr>
      <vt:lpstr>Cập Nhật về COVID-19 và Cộng Đồng Châu Á</vt:lpstr>
      <vt:lpstr>Bối cảnh</vt:lpstr>
      <vt:lpstr>Dữ Liệu Lũy Kế: COVID-19 trong Cộng Đồng Châu Á (kể từ tháng 3 năm 2020)</vt:lpstr>
      <vt:lpstr>Đại Dịch vẫn CHƯA Kết Thúc *</vt:lpstr>
      <vt:lpstr>Dữ Liệu Hiện Tại: COVID-19 trong Cộng Đồng Châu Á</vt:lpstr>
      <vt:lpstr>Biến Thể là gì và Chúng Ta Có Nên Quan Tâm?</vt:lpstr>
      <vt:lpstr>Tin Tốt (nhưng chúng ta có thể làm tốt hơn!)</vt:lpstr>
      <vt:lpstr>Vắc-xin và Liều Tăng Cường</vt:lpstr>
      <vt:lpstr>Tiếp Theo</vt:lpstr>
      <vt:lpstr>Làm Thế Nào để Giữ An Toàn</vt:lpstr>
      <vt:lpstr>Để Biết Thêm Thông Tin: </vt:lpstr>
      <vt:lpstr>CẢM ƠN QUÝ VỊ!!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Update and the Asian Community</dc:title>
  <dc:creator>Rhona Cooper</dc:creator>
  <cp:lastModifiedBy>Windows User</cp:lastModifiedBy>
  <cp:revision>86</cp:revision>
  <dcterms:created xsi:type="dcterms:W3CDTF">2021-02-08T13:10:27Z</dcterms:created>
  <dcterms:modified xsi:type="dcterms:W3CDTF">2023-02-16T20:53:44Z</dcterms:modified>
</cp:coreProperties>
</file>